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59" r:id="rId5"/>
    <p:sldId id="274" r:id="rId6"/>
    <p:sldId id="260" r:id="rId7"/>
    <p:sldId id="282" r:id="rId8"/>
    <p:sldId id="261" r:id="rId9"/>
    <p:sldId id="262" r:id="rId10"/>
    <p:sldId id="263" r:id="rId11"/>
    <p:sldId id="264" r:id="rId12"/>
    <p:sldId id="265" r:id="rId13"/>
    <p:sldId id="279" r:id="rId14"/>
    <p:sldId id="269" r:id="rId15"/>
    <p:sldId id="268" r:id="rId16"/>
    <p:sldId id="267" r:id="rId17"/>
    <p:sldId id="270" r:id="rId18"/>
    <p:sldId id="266" r:id="rId19"/>
    <p:sldId id="271" r:id="rId20"/>
    <p:sldId id="283"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4" autoAdjust="0"/>
    <p:restoredTop sz="94660"/>
  </p:normalViewPr>
  <p:slideViewPr>
    <p:cSldViewPr snapToGrid="0">
      <p:cViewPr varScale="1">
        <p:scale>
          <a:sx n="76" d="100"/>
          <a:sy n="76" d="100"/>
        </p:scale>
        <p:origin x="779"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C8A44C-D9C4-B7D7-884C-2B203819450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51DD77A-E490-95CA-7E27-7D7D51EA37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813E0EF-2E89-3C5A-91B2-05C0F5CE9EFD}"/>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5" name="Fußzeilenplatzhalter 4">
            <a:extLst>
              <a:ext uri="{FF2B5EF4-FFF2-40B4-BE49-F238E27FC236}">
                <a16:creationId xmlns:a16="http://schemas.microsoft.com/office/drawing/2014/main" id="{771EB1DB-D32D-A40C-155C-D3A8105B761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16A4714-6CBB-08FC-C10E-9AABD38985BA}"/>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1088213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FA913B-80F7-860C-D9BA-DB1DA5CB8B3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643F6FD-6CD5-B759-B084-BA48D8AEABB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100592B-5549-B34A-3E11-A33E6C20B468}"/>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5" name="Fußzeilenplatzhalter 4">
            <a:extLst>
              <a:ext uri="{FF2B5EF4-FFF2-40B4-BE49-F238E27FC236}">
                <a16:creationId xmlns:a16="http://schemas.microsoft.com/office/drawing/2014/main" id="{74FE68D9-5F7C-EB5F-6758-432F03E665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51234FB-85FB-0A7B-CADF-965F5BF962FF}"/>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295719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28566F8A-A00B-4649-6C28-FC1F0624E68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F02BD1E-66D0-3401-83E9-8C90D94A220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2A4FAAF-61C9-8C89-00D3-3E72C5C81CA8}"/>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5" name="Fußzeilenplatzhalter 4">
            <a:extLst>
              <a:ext uri="{FF2B5EF4-FFF2-40B4-BE49-F238E27FC236}">
                <a16:creationId xmlns:a16="http://schemas.microsoft.com/office/drawing/2014/main" id="{E6CD6D9B-D63A-CAF0-53AE-9970D8F9E1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40298D9-15C4-D7DD-40E7-2E35B4287E19}"/>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3567179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CC2F82-3D60-B6B0-6744-24020A51E25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6F4A797-0AE3-352F-8DF2-60F3247A386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23420D8-29CC-B8DA-899C-A37631A32F21}"/>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5" name="Fußzeilenplatzhalter 4">
            <a:extLst>
              <a:ext uri="{FF2B5EF4-FFF2-40B4-BE49-F238E27FC236}">
                <a16:creationId xmlns:a16="http://schemas.microsoft.com/office/drawing/2014/main" id="{A2084E19-86AF-1152-A925-32BEB76FCE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274B86A-163E-450D-8BF9-E055EA8DC9C9}"/>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3463427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4AA9DF-3874-554A-54B1-EE3D538565E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00D0BFC-E909-DF2A-908C-78F035E995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3B6A0BD-432B-8DAD-7B29-56C41A861957}"/>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5" name="Fußzeilenplatzhalter 4">
            <a:extLst>
              <a:ext uri="{FF2B5EF4-FFF2-40B4-BE49-F238E27FC236}">
                <a16:creationId xmlns:a16="http://schemas.microsoft.com/office/drawing/2014/main" id="{BB0A3423-6D6D-954E-E4EA-EFD615B5BB0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2A032DE-FD90-17C6-3986-8D2A816D4124}"/>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2929627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B1B73A-34AF-6ECB-2E6C-11466476508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F6C9A73-E303-240B-56CE-02A594915D3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693F2DE-74E0-8219-37AE-8817A1F49D42}"/>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F914720-23C8-6119-D3A9-D11F274760C4}"/>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6" name="Fußzeilenplatzhalter 5">
            <a:extLst>
              <a:ext uri="{FF2B5EF4-FFF2-40B4-BE49-F238E27FC236}">
                <a16:creationId xmlns:a16="http://schemas.microsoft.com/office/drawing/2014/main" id="{A77917DC-C78E-B0C7-BABA-BCB34D1B03F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F65B78E-F575-EC5D-9124-53BADB4542EB}"/>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3087044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2BE8B7-7F29-F2DE-440A-273AA0F039F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214C3A1-24E8-209A-3B91-A9032809EE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12F90B4-D9F7-67B8-4E5A-2F233EF53FD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68BC5CD-D783-FD2D-E549-F9A589CDA0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1AC92CA-0D2F-DE4B-F9D1-21AC5BD7EDE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C20012F-0395-ECA3-EED0-61327479979E}"/>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8" name="Fußzeilenplatzhalter 7">
            <a:extLst>
              <a:ext uri="{FF2B5EF4-FFF2-40B4-BE49-F238E27FC236}">
                <a16:creationId xmlns:a16="http://schemas.microsoft.com/office/drawing/2014/main" id="{D27CC0E4-A09E-0CE2-4FA6-D3390D805BA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4FAA31D-10CB-A752-5D3D-B84A64AAB335}"/>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3781616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06C983-EA07-339E-DCBE-A15D1C684A3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5536CB1-970D-56C3-D00A-FEE16AA74D62}"/>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4" name="Fußzeilenplatzhalter 3">
            <a:extLst>
              <a:ext uri="{FF2B5EF4-FFF2-40B4-BE49-F238E27FC236}">
                <a16:creationId xmlns:a16="http://schemas.microsoft.com/office/drawing/2014/main" id="{C58A3E66-ECB8-6193-D618-679248F11AC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9F334BBB-730C-4607-F5BF-02AE8D6E291F}"/>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2656209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A1FB775-353E-C8C6-6870-0D68B33A985A}"/>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3" name="Fußzeilenplatzhalter 2">
            <a:extLst>
              <a:ext uri="{FF2B5EF4-FFF2-40B4-BE49-F238E27FC236}">
                <a16:creationId xmlns:a16="http://schemas.microsoft.com/office/drawing/2014/main" id="{A981DF2B-FE78-709D-27FF-16B7211F61D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A80A891-6D2A-8EEA-2986-1C3732D4144E}"/>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391747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1351DB-5E74-A7C2-C8C2-BD4385F542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99CC6C6-56F0-0D5B-8BA2-74528C9386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C21C696-53B3-4F48-EA83-DDAEF3FFE9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E4CC299-4BB1-45BC-2E31-05D1217730D2}"/>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6" name="Fußzeilenplatzhalter 5">
            <a:extLst>
              <a:ext uri="{FF2B5EF4-FFF2-40B4-BE49-F238E27FC236}">
                <a16:creationId xmlns:a16="http://schemas.microsoft.com/office/drawing/2014/main" id="{6F953D55-0463-D690-90E2-3D16CEB0CC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75398C3-9829-261E-5213-8BA416C19B58}"/>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372657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DDF221-C00D-7AE2-BA18-BC99FA2443B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AB7B9F0-A410-EF18-2A96-9D7B653F43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6E9FEA3-2DE5-38AA-9304-4D914DE6A0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D783027-AB95-37EF-834A-C232A5A438D3}"/>
              </a:ext>
            </a:extLst>
          </p:cNvPr>
          <p:cNvSpPr>
            <a:spLocks noGrp="1"/>
          </p:cNvSpPr>
          <p:nvPr>
            <p:ph type="dt" sz="half" idx="10"/>
          </p:nvPr>
        </p:nvSpPr>
        <p:spPr/>
        <p:txBody>
          <a:bodyPr/>
          <a:lstStyle/>
          <a:p>
            <a:fld id="{DFC2A4F0-46F3-47A7-9961-C234D2D832CB}" type="datetimeFigureOut">
              <a:rPr lang="de-DE" smtClean="0"/>
              <a:t>17.07.2024</a:t>
            </a:fld>
            <a:endParaRPr lang="de-DE"/>
          </a:p>
        </p:txBody>
      </p:sp>
      <p:sp>
        <p:nvSpPr>
          <p:cNvPr id="6" name="Fußzeilenplatzhalter 5">
            <a:extLst>
              <a:ext uri="{FF2B5EF4-FFF2-40B4-BE49-F238E27FC236}">
                <a16:creationId xmlns:a16="http://schemas.microsoft.com/office/drawing/2014/main" id="{0B0F220F-0A95-1E0B-5DF2-D5D545B830C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1670FF2-ACEA-25FA-4B86-CACD55A6DC39}"/>
              </a:ext>
            </a:extLst>
          </p:cNvPr>
          <p:cNvSpPr>
            <a:spLocks noGrp="1"/>
          </p:cNvSpPr>
          <p:nvPr>
            <p:ph type="sldNum" sz="quarter" idx="12"/>
          </p:nvPr>
        </p:nvSpPr>
        <p:spPr/>
        <p:txBody>
          <a:bodyPr/>
          <a:lstStyle/>
          <a:p>
            <a:fld id="{C9AC0C2F-190E-46B2-A767-65DBD05FDE67}" type="slidenum">
              <a:rPr lang="de-DE" smtClean="0"/>
              <a:t>‹Nr.›</a:t>
            </a:fld>
            <a:endParaRPr lang="de-DE"/>
          </a:p>
        </p:txBody>
      </p:sp>
    </p:spTree>
    <p:extLst>
      <p:ext uri="{BB962C8B-B14F-4D97-AF65-F5344CB8AC3E}">
        <p14:creationId xmlns:p14="http://schemas.microsoft.com/office/powerpoint/2010/main" val="293815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FC42532-60DF-32F5-00C7-35DC75B775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6A6A215-E92B-6EE6-4E8B-5FB3318A57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7199CF9-3669-EA33-42F7-E84C8AA96F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C2A4F0-46F3-47A7-9961-C234D2D832CB}" type="datetimeFigureOut">
              <a:rPr lang="de-DE" smtClean="0"/>
              <a:t>17.07.2024</a:t>
            </a:fld>
            <a:endParaRPr lang="de-DE"/>
          </a:p>
        </p:txBody>
      </p:sp>
      <p:sp>
        <p:nvSpPr>
          <p:cNvPr id="5" name="Fußzeilenplatzhalter 4">
            <a:extLst>
              <a:ext uri="{FF2B5EF4-FFF2-40B4-BE49-F238E27FC236}">
                <a16:creationId xmlns:a16="http://schemas.microsoft.com/office/drawing/2014/main" id="{0DC23144-21BA-F849-8657-3CF56B80E8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1DCF217-DBE9-DE16-F006-B63D83D123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C0C2F-190E-46B2-A767-65DBD05FDE67}" type="slidenum">
              <a:rPr lang="de-DE" smtClean="0"/>
              <a:t>‹Nr.›</a:t>
            </a:fld>
            <a:endParaRPr lang="de-DE"/>
          </a:p>
        </p:txBody>
      </p:sp>
    </p:spTree>
    <p:extLst>
      <p:ext uri="{BB962C8B-B14F-4D97-AF65-F5344CB8AC3E}">
        <p14:creationId xmlns:p14="http://schemas.microsoft.com/office/powerpoint/2010/main" val="1842159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487A4A-28EA-DC92-FEC3-E84EBE26157E}"/>
              </a:ext>
            </a:extLst>
          </p:cNvPr>
          <p:cNvSpPr>
            <a:spLocks noGrp="1"/>
          </p:cNvSpPr>
          <p:nvPr>
            <p:ph type="ctrTitle"/>
          </p:nvPr>
        </p:nvSpPr>
        <p:spPr/>
        <p:txBody>
          <a:bodyPr>
            <a:normAutofit fontScale="90000"/>
          </a:bodyPr>
          <a:lstStyle/>
          <a:p>
            <a:r>
              <a:rPr lang="de-DE" dirty="0"/>
              <a:t>Kurzfassung der</a:t>
            </a:r>
            <a:br>
              <a:rPr lang="de-DE" dirty="0"/>
            </a:br>
            <a:r>
              <a:rPr lang="de-DE" dirty="0"/>
              <a:t>Info-Veranstaltung 10.7.24</a:t>
            </a:r>
            <a:br>
              <a:rPr lang="de-DE" dirty="0"/>
            </a:br>
            <a:br>
              <a:rPr lang="de-DE" dirty="0"/>
            </a:br>
            <a:r>
              <a:rPr lang="de-DE" dirty="0"/>
              <a:t>Polder </a:t>
            </a:r>
            <a:r>
              <a:rPr lang="de-DE" dirty="0" err="1"/>
              <a:t>Gelting</a:t>
            </a:r>
            <a:endParaRPr lang="de-DE" dirty="0"/>
          </a:p>
        </p:txBody>
      </p:sp>
      <p:sp>
        <p:nvSpPr>
          <p:cNvPr id="3" name="Untertitel 2">
            <a:extLst>
              <a:ext uri="{FF2B5EF4-FFF2-40B4-BE49-F238E27FC236}">
                <a16:creationId xmlns:a16="http://schemas.microsoft.com/office/drawing/2014/main" id="{FE56F41F-3E05-B492-BC37-9D9F7E25CFEE}"/>
              </a:ext>
            </a:extLst>
          </p:cNvPr>
          <p:cNvSpPr>
            <a:spLocks noGrp="1"/>
          </p:cNvSpPr>
          <p:nvPr>
            <p:ph type="subTitle" idx="1"/>
          </p:nvPr>
        </p:nvSpPr>
        <p:spPr>
          <a:xfrm>
            <a:off x="1524000" y="3602038"/>
            <a:ext cx="9144000" cy="2268410"/>
          </a:xfrm>
        </p:spPr>
        <p:txBody>
          <a:bodyPr>
            <a:normAutofit fontScale="92500" lnSpcReduction="20000"/>
          </a:bodyPr>
          <a:lstStyle/>
          <a:p>
            <a:endParaRPr lang="de-DE" dirty="0"/>
          </a:p>
          <a:p>
            <a:endParaRPr lang="de-DE" dirty="0"/>
          </a:p>
          <a:p>
            <a:r>
              <a:rPr lang="de-DE" dirty="0"/>
              <a:t>Klaus-D. Blanck</a:t>
            </a:r>
          </a:p>
          <a:p>
            <a:r>
              <a:rPr lang="de-DE" dirty="0"/>
              <a:t>Mitglied des Schätzungsausschusses 2023/24 </a:t>
            </a:r>
          </a:p>
          <a:p>
            <a:r>
              <a:rPr lang="de-DE" dirty="0"/>
              <a:t>für die Beitragsabteilung Binnenhochwasserschutz </a:t>
            </a:r>
          </a:p>
          <a:p>
            <a:r>
              <a:rPr lang="de-DE" dirty="0"/>
              <a:t>im </a:t>
            </a:r>
            <a:r>
              <a:rPr lang="de-DE" dirty="0" err="1"/>
              <a:t>WaBoV</a:t>
            </a:r>
            <a:r>
              <a:rPr lang="de-DE" dirty="0"/>
              <a:t> Geltinger- und </a:t>
            </a:r>
            <a:r>
              <a:rPr lang="de-DE" dirty="0" err="1"/>
              <a:t>Stenderuper</a:t>
            </a:r>
            <a:r>
              <a:rPr lang="de-DE" dirty="0"/>
              <a:t> Au</a:t>
            </a:r>
          </a:p>
        </p:txBody>
      </p:sp>
    </p:spTree>
    <p:extLst>
      <p:ext uri="{BB962C8B-B14F-4D97-AF65-F5344CB8AC3E}">
        <p14:creationId xmlns:p14="http://schemas.microsoft.com/office/powerpoint/2010/main" val="226051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159B8E-8A0D-85AD-CED5-16E82863AEEB}"/>
              </a:ext>
            </a:extLst>
          </p:cNvPr>
          <p:cNvSpPr>
            <a:spLocks noGrp="1"/>
          </p:cNvSpPr>
          <p:nvPr>
            <p:ph type="title"/>
          </p:nvPr>
        </p:nvSpPr>
        <p:spPr>
          <a:xfrm>
            <a:off x="838200" y="0"/>
            <a:ext cx="10515600" cy="1325563"/>
          </a:xfrm>
        </p:spPr>
        <p:txBody>
          <a:bodyPr/>
          <a:lstStyle/>
          <a:p>
            <a:pPr algn="ctr"/>
            <a:r>
              <a:rPr lang="de-DE" dirty="0"/>
              <a:t>Beitragserhebung der </a:t>
            </a:r>
            <a:r>
              <a:rPr lang="de-DE" dirty="0" err="1"/>
              <a:t>WaBoVs</a:t>
            </a:r>
            <a:endParaRPr lang="de-DE" dirty="0"/>
          </a:p>
        </p:txBody>
      </p:sp>
      <p:sp>
        <p:nvSpPr>
          <p:cNvPr id="3" name="Inhaltsplatzhalter 2">
            <a:extLst>
              <a:ext uri="{FF2B5EF4-FFF2-40B4-BE49-F238E27FC236}">
                <a16:creationId xmlns:a16="http://schemas.microsoft.com/office/drawing/2014/main" id="{2778422C-638D-B18F-7A82-5F864A33A51F}"/>
              </a:ext>
            </a:extLst>
          </p:cNvPr>
          <p:cNvSpPr>
            <a:spLocks noGrp="1"/>
          </p:cNvSpPr>
          <p:nvPr>
            <p:ph idx="1"/>
          </p:nvPr>
        </p:nvSpPr>
        <p:spPr>
          <a:xfrm>
            <a:off x="838200" y="1040034"/>
            <a:ext cx="10515600" cy="4777931"/>
          </a:xfrm>
        </p:spPr>
        <p:txBody>
          <a:bodyPr>
            <a:normAutofit fontScale="85000" lnSpcReduction="20000"/>
          </a:bodyPr>
          <a:lstStyle/>
          <a:p>
            <a:r>
              <a:rPr lang="de-DE" dirty="0"/>
              <a:t>Erfolgt auf gesetzlicher Grundlage:</a:t>
            </a:r>
          </a:p>
          <a:p>
            <a:pPr lvl="1"/>
            <a:r>
              <a:rPr lang="de-DE" dirty="0"/>
              <a:t>Wasserhaushaltsgesetz des Bundes</a:t>
            </a:r>
          </a:p>
          <a:p>
            <a:pPr lvl="1"/>
            <a:r>
              <a:rPr lang="de-DE" dirty="0"/>
              <a:t>Landeswassergesetz, Landeswasserverbandsgesetz</a:t>
            </a:r>
          </a:p>
          <a:p>
            <a:pPr lvl="1"/>
            <a:r>
              <a:rPr lang="de-DE" dirty="0"/>
              <a:t>Verwaltungsvorschriften des Landes</a:t>
            </a:r>
          </a:p>
          <a:p>
            <a:pPr lvl="1"/>
            <a:r>
              <a:rPr lang="de-DE" dirty="0"/>
              <a:t>Satzungen der Wasser- und Bodenverbände </a:t>
            </a:r>
          </a:p>
          <a:p>
            <a:pPr lvl="1"/>
            <a:r>
              <a:rPr lang="de-DE" dirty="0"/>
              <a:t>Überwachung durch die Kreiswasserbehörden (UWB)</a:t>
            </a:r>
          </a:p>
          <a:p>
            <a:pPr lvl="2"/>
            <a:r>
              <a:rPr lang="de-DE" b="1" dirty="0"/>
              <a:t>Beitragsschätzungen durch Gutachterausschuss</a:t>
            </a:r>
          </a:p>
          <a:p>
            <a:pPr lvl="2"/>
            <a:r>
              <a:rPr lang="de-DE" i="1" dirty="0"/>
              <a:t>§24 (3) Die Beitragsmaßstäbe nach Abs.2a) mit Ausnahme des Grundbetrages, der in der Haushaltssatzung festgelegt wird, sowie die Beitragsmaßstäbe nach Abs.2c) und d) werden von einem Gutachterausschuss ermittelt. Dem Gutachterausschuss gehören zwei vom Vorstand  mit Zustimmung der Aufsichtsbehörde zu benennende, dem Verband nicht angehörende Sachverständige und der Verbandsvorsteher an</a:t>
            </a:r>
            <a:r>
              <a:rPr lang="de-DE" b="1" dirty="0"/>
              <a:t>.</a:t>
            </a:r>
          </a:p>
          <a:p>
            <a:pPr lvl="2"/>
            <a:r>
              <a:rPr lang="de-DE" b="1" dirty="0"/>
              <a:t>Verbandsvorsteher </a:t>
            </a:r>
            <a:r>
              <a:rPr lang="de-DE" dirty="0"/>
              <a:t>(+Stellvertreter bei evtl. Befangenheit), </a:t>
            </a:r>
            <a:r>
              <a:rPr lang="de-DE" b="1" dirty="0"/>
              <a:t>2 sachkundige Schätzgutachter</a:t>
            </a:r>
          </a:p>
          <a:p>
            <a:pPr lvl="3"/>
            <a:r>
              <a:rPr lang="de-DE" b="1" dirty="0"/>
              <a:t>Verbandsvorsteher </a:t>
            </a:r>
            <a:r>
              <a:rPr lang="de-DE" b="1" dirty="0" err="1"/>
              <a:t>WaBoV</a:t>
            </a:r>
            <a:r>
              <a:rPr lang="de-DE" b="1" dirty="0"/>
              <a:t> </a:t>
            </a:r>
            <a:r>
              <a:rPr lang="de-DE" b="1" dirty="0" err="1"/>
              <a:t>Langballigau</a:t>
            </a:r>
            <a:r>
              <a:rPr lang="de-DE" b="1" dirty="0"/>
              <a:t>	:			     </a:t>
            </a:r>
            <a:r>
              <a:rPr lang="de-DE" b="1" dirty="0" err="1"/>
              <a:t>K.H.Diederichsen</a:t>
            </a:r>
            <a:endParaRPr lang="de-DE" b="1" dirty="0"/>
          </a:p>
          <a:p>
            <a:pPr lvl="3"/>
            <a:r>
              <a:rPr lang="de-DE" b="1" dirty="0"/>
              <a:t>Verbandsvorsteher Deich- und Landschaftsverband </a:t>
            </a:r>
            <a:r>
              <a:rPr lang="de-DE" b="1" dirty="0" err="1"/>
              <a:t>Püttsee</a:t>
            </a:r>
            <a:r>
              <a:rPr lang="de-DE" b="1" dirty="0"/>
              <a:t>-</a:t>
            </a:r>
            <a:r>
              <a:rPr lang="de-DE" b="1" dirty="0" err="1"/>
              <a:t>Kopendorf</a:t>
            </a:r>
            <a:r>
              <a:rPr lang="de-DE" b="1" dirty="0"/>
              <a:t>-Bojendorf und</a:t>
            </a:r>
          </a:p>
          <a:p>
            <a:pPr marL="1371600" lvl="3" indent="0">
              <a:buNone/>
            </a:pPr>
            <a:r>
              <a:rPr lang="de-DE" b="1" dirty="0"/>
              <a:t>     auch Verbandsvorsteher Bearbeitungsgebietsverband </a:t>
            </a:r>
            <a:r>
              <a:rPr lang="de-DE" b="1" dirty="0" err="1"/>
              <a:t>Wagrien</a:t>
            </a:r>
            <a:r>
              <a:rPr lang="de-DE" b="1" dirty="0"/>
              <a:t>-Fehmarn:      K.D. Blanck</a:t>
            </a:r>
          </a:p>
          <a:p>
            <a:pPr lvl="1"/>
            <a:endParaRPr lang="de-DE" b="1" dirty="0"/>
          </a:p>
          <a:p>
            <a:pPr lvl="1"/>
            <a:r>
              <a:rPr lang="de-DE" dirty="0"/>
              <a:t>Umsetzung der Beitragsschätzung durch die Beitragsabteilung der </a:t>
            </a:r>
            <a:r>
              <a:rPr lang="de-DE" dirty="0" err="1"/>
              <a:t>WaBoVs</a:t>
            </a:r>
            <a:endParaRPr lang="de-DE" dirty="0"/>
          </a:p>
          <a:p>
            <a:pPr lvl="1"/>
            <a:r>
              <a:rPr lang="de-DE" dirty="0"/>
              <a:t>Rechnung an die (dinglichen) Mitglieder = Grundstückseigentümer</a:t>
            </a:r>
          </a:p>
        </p:txBody>
      </p:sp>
    </p:spTree>
    <p:extLst>
      <p:ext uri="{BB962C8B-B14F-4D97-AF65-F5344CB8AC3E}">
        <p14:creationId xmlns:p14="http://schemas.microsoft.com/office/powerpoint/2010/main" val="3732840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88345E-8D58-C5CB-A89A-F6B3DF1CB85E}"/>
              </a:ext>
            </a:extLst>
          </p:cNvPr>
          <p:cNvSpPr>
            <a:spLocks noGrp="1"/>
          </p:cNvSpPr>
          <p:nvPr>
            <p:ph type="title"/>
          </p:nvPr>
        </p:nvSpPr>
        <p:spPr>
          <a:xfrm>
            <a:off x="996245" y="402077"/>
            <a:ext cx="10515600" cy="1325563"/>
          </a:xfrm>
        </p:spPr>
        <p:txBody>
          <a:bodyPr/>
          <a:lstStyle/>
          <a:p>
            <a:pPr algn="ctr"/>
            <a:r>
              <a:rPr lang="de-DE" dirty="0"/>
              <a:t>§ 30 WVG </a:t>
            </a:r>
          </a:p>
        </p:txBody>
      </p:sp>
      <p:sp>
        <p:nvSpPr>
          <p:cNvPr id="3" name="Inhaltsplatzhalter 2">
            <a:extLst>
              <a:ext uri="{FF2B5EF4-FFF2-40B4-BE49-F238E27FC236}">
                <a16:creationId xmlns:a16="http://schemas.microsoft.com/office/drawing/2014/main" id="{FCA74643-4B88-23BE-840E-C9DEB81AEE94}"/>
              </a:ext>
            </a:extLst>
          </p:cNvPr>
          <p:cNvSpPr>
            <a:spLocks noGrp="1"/>
          </p:cNvSpPr>
          <p:nvPr>
            <p:ph idx="1"/>
          </p:nvPr>
        </p:nvSpPr>
        <p:spPr>
          <a:xfrm>
            <a:off x="838200" y="1441803"/>
            <a:ext cx="10515600" cy="4351338"/>
          </a:xfrm>
        </p:spPr>
        <p:txBody>
          <a:bodyPr/>
          <a:lstStyle/>
          <a:p>
            <a:r>
              <a:rPr lang="de-DE" sz="3200" i="1" dirty="0">
                <a:effectLst/>
                <a:latin typeface="Times New Roman" panose="02020603050405020304" pitchFamily="18" charset="0"/>
                <a:ea typeface="Times New Roman" panose="02020603050405020304" pitchFamily="18" charset="0"/>
                <a:cs typeface="Times New Roman" panose="02020603050405020304" pitchFamily="18" charset="0"/>
              </a:rPr>
              <a:t>(1) Der Beitrag der Verbandsmitglieder und der Nutznießer bemisst sich nach dem </a:t>
            </a:r>
            <a:r>
              <a:rPr lang="de-DE" sz="3200" b="1" i="1" u="sng" dirty="0">
                <a:effectLst/>
                <a:latin typeface="Times New Roman" panose="02020603050405020304" pitchFamily="18" charset="0"/>
                <a:ea typeface="Times New Roman" panose="02020603050405020304" pitchFamily="18" charset="0"/>
                <a:cs typeface="Times New Roman" panose="02020603050405020304" pitchFamily="18" charset="0"/>
              </a:rPr>
              <a:t>Vorteil</a:t>
            </a:r>
            <a:r>
              <a:rPr lang="de-DE" sz="3200" i="1" dirty="0">
                <a:effectLst/>
                <a:latin typeface="Times New Roman" panose="02020603050405020304" pitchFamily="18" charset="0"/>
                <a:ea typeface="Times New Roman" panose="02020603050405020304" pitchFamily="18" charset="0"/>
                <a:cs typeface="Times New Roman" panose="02020603050405020304" pitchFamily="18" charset="0"/>
              </a:rPr>
              <a:t>, den sie von der Aufgabe des Verbands haben, sowie den Kosten, die der Verband auf sich nimmt, um ihnen obliegende Leistungen zu erbringen </a:t>
            </a:r>
            <a:r>
              <a:rPr lang="de-DE" sz="3200" b="1" i="1" u="sng" dirty="0">
                <a:effectLst/>
                <a:latin typeface="Times New Roman" panose="02020603050405020304" pitchFamily="18" charset="0"/>
                <a:ea typeface="Times New Roman" panose="02020603050405020304" pitchFamily="18" charset="0"/>
                <a:cs typeface="Times New Roman" panose="02020603050405020304" pitchFamily="18" charset="0"/>
              </a:rPr>
              <a:t>oder den von ihnen ausgehenden nachteiligen Einwirkungen zu begegnen. </a:t>
            </a:r>
          </a:p>
          <a:p>
            <a:pPr marL="0" indent="0">
              <a:buNone/>
            </a:pPr>
            <a:endParaRPr lang="de-DE" sz="3200" b="1" i="1"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de-DE" sz="3200" b="1" i="1" u="sng" dirty="0">
                <a:effectLst/>
                <a:latin typeface="Times New Roman" panose="02020603050405020304" pitchFamily="18" charset="0"/>
                <a:ea typeface="Times New Roman" panose="02020603050405020304" pitchFamily="18" charset="0"/>
                <a:cs typeface="Times New Roman" panose="02020603050405020304" pitchFamily="18" charset="0"/>
              </a:rPr>
              <a:t>Für die Festlegung des Beitragsmaßstabs reicht eine annähernde Ermittlung der Vorteile und Kosten aus.</a:t>
            </a:r>
            <a:endParaRPr lang="de-DE" sz="32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2600539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07C41D-1D5C-0B43-7111-E9190CF8260E}"/>
              </a:ext>
            </a:extLst>
          </p:cNvPr>
          <p:cNvSpPr>
            <a:spLocks noGrp="1"/>
          </p:cNvSpPr>
          <p:nvPr>
            <p:ph type="title"/>
          </p:nvPr>
        </p:nvSpPr>
        <p:spPr/>
        <p:txBody>
          <a:bodyPr/>
          <a:lstStyle/>
          <a:p>
            <a:r>
              <a:rPr lang="de-DE" dirty="0"/>
              <a:t>Beitragspflichtig sind:</a:t>
            </a:r>
          </a:p>
        </p:txBody>
      </p:sp>
      <p:sp>
        <p:nvSpPr>
          <p:cNvPr id="3" name="Inhaltsplatzhalter 2">
            <a:extLst>
              <a:ext uri="{FF2B5EF4-FFF2-40B4-BE49-F238E27FC236}">
                <a16:creationId xmlns:a16="http://schemas.microsoft.com/office/drawing/2014/main" id="{1D2AB682-734E-E51D-6084-18BD98B67F42}"/>
              </a:ext>
            </a:extLst>
          </p:cNvPr>
          <p:cNvSpPr>
            <a:spLocks noGrp="1"/>
          </p:cNvSpPr>
          <p:nvPr>
            <p:ph idx="1"/>
          </p:nvPr>
        </p:nvSpPr>
        <p:spPr/>
        <p:txBody>
          <a:bodyPr/>
          <a:lstStyle/>
          <a:p>
            <a:r>
              <a:rPr lang="de-DE" b="1" dirty="0"/>
              <a:t>Vorteilhabende</a:t>
            </a:r>
          </a:p>
          <a:p>
            <a:pPr lvl="1"/>
            <a:r>
              <a:rPr lang="de-DE" dirty="0"/>
              <a:t>Alle Grundstückseigentümer, die vom Bau des Flutpolders den Vorteil haben, dass ihr Grundstück durch die Funktion des Polders von Binnenhochwasser nicht mehr überschwemmt wird // … mit hoher Wahrscheinlichkeit nicht …</a:t>
            </a:r>
          </a:p>
          <a:p>
            <a:pPr lvl="1"/>
            <a:r>
              <a:rPr lang="de-DE" dirty="0"/>
              <a:t>Maßstab: Alle Grundstücke unterhalb + 2,85m NN</a:t>
            </a:r>
          </a:p>
          <a:p>
            <a:r>
              <a:rPr lang="de-DE" b="1" dirty="0"/>
              <a:t>Nachteilig Einwirkende</a:t>
            </a:r>
          </a:p>
          <a:p>
            <a:pPr lvl="1"/>
            <a:r>
              <a:rPr lang="de-DE" dirty="0"/>
              <a:t>Alle Grundstückseigentümer, die in die Geltinger Au oder </a:t>
            </a:r>
            <a:r>
              <a:rPr lang="de-DE" dirty="0" err="1"/>
              <a:t>Stenderuper</a:t>
            </a:r>
            <a:r>
              <a:rPr lang="de-DE" dirty="0"/>
              <a:t> Au oberhalb des Vorteilsgebietes einleiten</a:t>
            </a:r>
          </a:p>
          <a:p>
            <a:pPr lvl="1"/>
            <a:r>
              <a:rPr lang="de-DE" dirty="0"/>
              <a:t>Nicht beteiligt: Gewässer Nr. 3 und alle Zuläufe zu Nr. 2 über den nördlichen Flutpolder, weil diese schon zur Schadenminderung beitragen.</a:t>
            </a:r>
          </a:p>
          <a:p>
            <a:pPr lvl="1"/>
            <a:endParaRPr lang="de-DE" dirty="0"/>
          </a:p>
        </p:txBody>
      </p:sp>
    </p:spTree>
    <p:extLst>
      <p:ext uri="{BB962C8B-B14F-4D97-AF65-F5344CB8AC3E}">
        <p14:creationId xmlns:p14="http://schemas.microsoft.com/office/powerpoint/2010/main" val="3446571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16E08304-378A-BA99-C192-0D606B063A45}"/>
              </a:ext>
            </a:extLst>
          </p:cNvPr>
          <p:cNvPicPr>
            <a:picLocks noChangeAspect="1"/>
          </p:cNvPicPr>
          <p:nvPr/>
        </p:nvPicPr>
        <p:blipFill>
          <a:blip r:embed="rId2"/>
          <a:stretch>
            <a:fillRect/>
          </a:stretch>
        </p:blipFill>
        <p:spPr>
          <a:xfrm>
            <a:off x="2004441" y="85258"/>
            <a:ext cx="8183117" cy="6687483"/>
          </a:xfrm>
          <a:prstGeom prst="rect">
            <a:avLst/>
          </a:prstGeom>
        </p:spPr>
      </p:pic>
      <p:sp>
        <p:nvSpPr>
          <p:cNvPr id="6" name="Textfeld 5">
            <a:extLst>
              <a:ext uri="{FF2B5EF4-FFF2-40B4-BE49-F238E27FC236}">
                <a16:creationId xmlns:a16="http://schemas.microsoft.com/office/drawing/2014/main" id="{33EC5B0C-8F94-0539-D749-286CCDF0DC6F}"/>
              </a:ext>
            </a:extLst>
          </p:cNvPr>
          <p:cNvSpPr txBox="1"/>
          <p:nvPr/>
        </p:nvSpPr>
        <p:spPr>
          <a:xfrm>
            <a:off x="7077456" y="908219"/>
            <a:ext cx="2447529" cy="646331"/>
          </a:xfrm>
          <a:prstGeom prst="rect">
            <a:avLst/>
          </a:prstGeom>
          <a:noFill/>
        </p:spPr>
        <p:txBody>
          <a:bodyPr wrap="none" rtlCol="0">
            <a:spAutoFit/>
          </a:bodyPr>
          <a:lstStyle/>
          <a:p>
            <a:r>
              <a:rPr lang="de-DE" b="1" dirty="0">
                <a:solidFill>
                  <a:srgbClr val="FF0000"/>
                </a:solidFill>
              </a:rPr>
              <a:t>Gewässer 3 leitet direkt</a:t>
            </a:r>
          </a:p>
          <a:p>
            <a:r>
              <a:rPr lang="de-DE" b="1" dirty="0">
                <a:solidFill>
                  <a:srgbClr val="FF0000"/>
                </a:solidFill>
              </a:rPr>
              <a:t>in die Ostsee ein</a:t>
            </a:r>
          </a:p>
        </p:txBody>
      </p:sp>
      <p:sp>
        <p:nvSpPr>
          <p:cNvPr id="7" name="Textfeld 6">
            <a:extLst>
              <a:ext uri="{FF2B5EF4-FFF2-40B4-BE49-F238E27FC236}">
                <a16:creationId xmlns:a16="http://schemas.microsoft.com/office/drawing/2014/main" id="{7FB64F49-4324-4C3C-F1DF-1D300CAD9646}"/>
              </a:ext>
            </a:extLst>
          </p:cNvPr>
          <p:cNvSpPr txBox="1"/>
          <p:nvPr/>
        </p:nvSpPr>
        <p:spPr>
          <a:xfrm>
            <a:off x="3602736" y="3840480"/>
            <a:ext cx="5936049" cy="369332"/>
          </a:xfrm>
          <a:prstGeom prst="rect">
            <a:avLst/>
          </a:prstGeom>
          <a:noFill/>
        </p:spPr>
        <p:txBody>
          <a:bodyPr wrap="none" rtlCol="0">
            <a:spAutoFit/>
          </a:bodyPr>
          <a:lstStyle/>
          <a:p>
            <a:r>
              <a:rPr lang="de-DE" b="1" dirty="0">
                <a:solidFill>
                  <a:srgbClr val="FF0000"/>
                </a:solidFill>
              </a:rPr>
              <a:t>Gewässer 2, hat eigenen Flutpolder und eigenes Schöpfwerk</a:t>
            </a:r>
          </a:p>
        </p:txBody>
      </p:sp>
      <p:sp>
        <p:nvSpPr>
          <p:cNvPr id="8" name="Textfeld 7">
            <a:extLst>
              <a:ext uri="{FF2B5EF4-FFF2-40B4-BE49-F238E27FC236}">
                <a16:creationId xmlns:a16="http://schemas.microsoft.com/office/drawing/2014/main" id="{CC09521D-DE59-1B65-20A5-E3C23816E887}"/>
              </a:ext>
            </a:extLst>
          </p:cNvPr>
          <p:cNvSpPr txBox="1"/>
          <p:nvPr/>
        </p:nvSpPr>
        <p:spPr>
          <a:xfrm>
            <a:off x="1792224" y="6126480"/>
            <a:ext cx="1725857" cy="369332"/>
          </a:xfrm>
          <a:prstGeom prst="rect">
            <a:avLst/>
          </a:prstGeom>
          <a:noFill/>
        </p:spPr>
        <p:txBody>
          <a:bodyPr wrap="none" rtlCol="0">
            <a:spAutoFit/>
          </a:bodyPr>
          <a:lstStyle/>
          <a:p>
            <a:r>
              <a:rPr lang="de-DE" b="1" dirty="0"/>
              <a:t>Ortslage </a:t>
            </a:r>
            <a:r>
              <a:rPr lang="de-DE" b="1" dirty="0" err="1"/>
              <a:t>Gelting</a:t>
            </a:r>
            <a:endParaRPr lang="de-DE" b="1" dirty="0"/>
          </a:p>
        </p:txBody>
      </p:sp>
    </p:spTree>
    <p:extLst>
      <p:ext uri="{BB962C8B-B14F-4D97-AF65-F5344CB8AC3E}">
        <p14:creationId xmlns:p14="http://schemas.microsoft.com/office/powerpoint/2010/main" val="2061867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898A8B-92B1-C2DF-1EF7-4259756D67ED}"/>
              </a:ext>
            </a:extLst>
          </p:cNvPr>
          <p:cNvSpPr>
            <a:spLocks noGrp="1"/>
          </p:cNvSpPr>
          <p:nvPr>
            <p:ph type="title"/>
          </p:nvPr>
        </p:nvSpPr>
        <p:spPr/>
        <p:txBody>
          <a:bodyPr/>
          <a:lstStyle/>
          <a:p>
            <a:r>
              <a:rPr lang="de-DE" dirty="0"/>
              <a:t>Verbandsbeiträge</a:t>
            </a:r>
          </a:p>
        </p:txBody>
      </p:sp>
      <p:sp>
        <p:nvSpPr>
          <p:cNvPr id="3" name="Inhaltsplatzhalter 2">
            <a:extLst>
              <a:ext uri="{FF2B5EF4-FFF2-40B4-BE49-F238E27FC236}">
                <a16:creationId xmlns:a16="http://schemas.microsoft.com/office/drawing/2014/main" id="{5A56E20C-2D0A-FEA4-16C3-5807F531DD31}"/>
              </a:ext>
            </a:extLst>
          </p:cNvPr>
          <p:cNvSpPr>
            <a:spLocks noGrp="1"/>
          </p:cNvSpPr>
          <p:nvPr>
            <p:ph idx="1"/>
          </p:nvPr>
        </p:nvSpPr>
        <p:spPr>
          <a:xfrm>
            <a:off x="838200" y="1542161"/>
            <a:ext cx="10515600" cy="4351338"/>
          </a:xfrm>
        </p:spPr>
        <p:txBody>
          <a:bodyPr>
            <a:normAutofit fontScale="55000" lnSpcReduction="20000"/>
          </a:bodyPr>
          <a:lstStyle/>
          <a:p>
            <a:r>
              <a:rPr lang="de-DE" b="1" dirty="0"/>
              <a:t>Jedes Grundstück </a:t>
            </a:r>
            <a:r>
              <a:rPr lang="de-DE" dirty="0"/>
              <a:t>wird nach seiner Nutzung oder Bebauung mit Beitragseinheiten (BE) auf Basis der Beitragsschätzung bewertet</a:t>
            </a:r>
          </a:p>
          <a:p>
            <a:endParaRPr lang="de-DE" dirty="0"/>
          </a:p>
          <a:p>
            <a:r>
              <a:rPr lang="de-DE" dirty="0"/>
              <a:t>Summe der jährlichen Kosten / Summe der Beitragseinheiten</a:t>
            </a:r>
          </a:p>
          <a:p>
            <a:pPr marL="0" indent="0">
              <a:buNone/>
            </a:pPr>
            <a:r>
              <a:rPr lang="de-DE" dirty="0"/>
              <a:t>	= Kosten pro BE  </a:t>
            </a:r>
          </a:p>
          <a:p>
            <a:pPr marL="0" indent="0">
              <a:buNone/>
            </a:pPr>
            <a:r>
              <a:rPr lang="de-DE" dirty="0">
                <a:sym typeface="Wingdings" panose="05000000000000000000" pitchFamily="2" charset="2"/>
              </a:rPr>
              <a:t>      </a:t>
            </a:r>
            <a:r>
              <a:rPr lang="de-DE" sz="2900" dirty="0">
                <a:sym typeface="Wingdings" panose="05000000000000000000" pitchFamily="2" charset="2"/>
              </a:rPr>
              <a:t> </a:t>
            </a:r>
            <a:r>
              <a:rPr lang="de-DE" sz="2900" b="1" dirty="0">
                <a:sym typeface="Wingdings" panose="05000000000000000000" pitchFamily="2" charset="2"/>
              </a:rPr>
              <a:t>Jährliche Beitrags-Berechnung = BE des Grundstück x Kosten/BE</a:t>
            </a:r>
          </a:p>
          <a:p>
            <a:pPr marL="0" indent="0">
              <a:buNone/>
            </a:pPr>
            <a:endParaRPr lang="de-DE" b="1" dirty="0">
              <a:sym typeface="Wingdings" panose="05000000000000000000" pitchFamily="2" charset="2"/>
            </a:endParaRPr>
          </a:p>
          <a:p>
            <a:pPr marL="0" indent="0">
              <a:buNone/>
            </a:pPr>
            <a:r>
              <a:rPr lang="de-DE" sz="3600" b="1" dirty="0">
                <a:sym typeface="Wingdings" panose="05000000000000000000" pitchFamily="2" charset="2"/>
              </a:rPr>
              <a:t>Rechnung an den Beitragspflichtigen </a:t>
            </a:r>
          </a:p>
          <a:p>
            <a:pPr marL="0" indent="0">
              <a:buNone/>
            </a:pPr>
            <a:r>
              <a:rPr lang="de-DE" b="1" dirty="0">
                <a:sym typeface="Wingdings" panose="05000000000000000000" pitchFamily="2" charset="2"/>
              </a:rPr>
              <a:t>	als Summe aller Grundstücke laut amtlichem Liegenschaftskataster am Stichtag (meistens 1.1. des Jahres)</a:t>
            </a:r>
          </a:p>
          <a:p>
            <a:pPr marL="0" indent="0">
              <a:buNone/>
            </a:pPr>
            <a:r>
              <a:rPr lang="de-DE" b="1" dirty="0">
                <a:sym typeface="Wingdings" panose="05000000000000000000" pitchFamily="2" charset="2"/>
              </a:rPr>
              <a:t>	mit allen Beitragsabteilungen, die das Grundstück belasten</a:t>
            </a:r>
          </a:p>
          <a:p>
            <a:pPr marL="0" indent="0">
              <a:buNone/>
            </a:pPr>
            <a:endParaRPr lang="de-DE" b="1" dirty="0"/>
          </a:p>
          <a:p>
            <a:pPr marL="0" indent="0">
              <a:buNone/>
            </a:pPr>
            <a:r>
              <a:rPr lang="de-DE" dirty="0"/>
              <a:t>	Rechnungsbetrag kann von Jahr zu Jahr unterschiedlich sein, weil</a:t>
            </a:r>
          </a:p>
          <a:p>
            <a:pPr marL="0" indent="0">
              <a:buNone/>
            </a:pPr>
            <a:r>
              <a:rPr lang="de-DE" dirty="0"/>
              <a:t>		- die Kosten jährlich unterschiedlich sein können</a:t>
            </a:r>
          </a:p>
          <a:p>
            <a:pPr marL="0" indent="0">
              <a:buNone/>
            </a:pPr>
            <a:r>
              <a:rPr lang="de-DE" dirty="0"/>
              <a:t>		- Nutzungsänderungen erfolgen (Neubauten) </a:t>
            </a:r>
            <a:r>
              <a:rPr lang="de-DE" dirty="0">
                <a:sym typeface="Wingdings" panose="05000000000000000000" pitchFamily="2" charset="2"/>
              </a:rPr>
              <a:t> neue </a:t>
            </a:r>
            <a:r>
              <a:rPr lang="de-DE" dirty="0" err="1">
                <a:sym typeface="Wingdings" panose="05000000000000000000" pitchFamily="2" charset="2"/>
              </a:rPr>
              <a:t>Flurstücksbewertung</a:t>
            </a:r>
            <a:r>
              <a:rPr lang="de-DE" dirty="0">
                <a:sym typeface="Wingdings" panose="05000000000000000000" pitchFamily="2" charset="2"/>
              </a:rPr>
              <a:t> durch Beitragsabteilung</a:t>
            </a:r>
            <a:endParaRPr lang="de-DE" dirty="0"/>
          </a:p>
          <a:p>
            <a:pPr marL="0" indent="0">
              <a:buNone/>
            </a:pPr>
            <a:r>
              <a:rPr lang="de-DE" dirty="0"/>
              <a:t>		- oder eine neue Beitragsschätzung erfolgt ist</a:t>
            </a:r>
          </a:p>
        </p:txBody>
      </p:sp>
    </p:spTree>
    <p:extLst>
      <p:ext uri="{BB962C8B-B14F-4D97-AF65-F5344CB8AC3E}">
        <p14:creationId xmlns:p14="http://schemas.microsoft.com/office/powerpoint/2010/main" val="2525581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B298A5-B3D7-C5F3-C84A-72C4352B0193}"/>
              </a:ext>
            </a:extLst>
          </p:cNvPr>
          <p:cNvSpPr>
            <a:spLocks noGrp="1"/>
          </p:cNvSpPr>
          <p:nvPr>
            <p:ph type="title"/>
          </p:nvPr>
        </p:nvSpPr>
        <p:spPr/>
        <p:txBody>
          <a:bodyPr/>
          <a:lstStyle/>
          <a:p>
            <a:r>
              <a:rPr lang="de-DE" dirty="0"/>
              <a:t>Heranziehung der </a:t>
            </a:r>
            <a:r>
              <a:rPr lang="de-DE" b="1" dirty="0">
                <a:solidFill>
                  <a:srgbClr val="FF0000"/>
                </a:solidFill>
              </a:rPr>
              <a:t>Vorteilhabenden</a:t>
            </a:r>
          </a:p>
        </p:txBody>
      </p:sp>
      <p:sp>
        <p:nvSpPr>
          <p:cNvPr id="3" name="Inhaltsplatzhalter 2">
            <a:extLst>
              <a:ext uri="{FF2B5EF4-FFF2-40B4-BE49-F238E27FC236}">
                <a16:creationId xmlns:a16="http://schemas.microsoft.com/office/drawing/2014/main" id="{BDE9DF30-5B02-2532-C276-45D3CD963A21}"/>
              </a:ext>
            </a:extLst>
          </p:cNvPr>
          <p:cNvSpPr>
            <a:spLocks noGrp="1"/>
          </p:cNvSpPr>
          <p:nvPr>
            <p:ph idx="1"/>
          </p:nvPr>
        </p:nvSpPr>
        <p:spPr/>
        <p:txBody>
          <a:bodyPr>
            <a:normAutofit fontScale="77500" lnSpcReduction="20000"/>
          </a:bodyPr>
          <a:lstStyle/>
          <a:p>
            <a:pPr marL="0" indent="0">
              <a:buNone/>
            </a:pPr>
            <a:r>
              <a:rPr lang="de-DE" sz="3900" b="1" dirty="0"/>
              <a:t>Kriterium: Wie hoch ist der Vorteil eines Grundstücks </a:t>
            </a:r>
          </a:p>
          <a:p>
            <a:pPr marL="0" indent="0">
              <a:buNone/>
            </a:pPr>
            <a:r>
              <a:rPr lang="de-DE" sz="3900" b="1" dirty="0"/>
              <a:t>durch die Vermeidung von materiellen Flutschäden ?</a:t>
            </a:r>
          </a:p>
          <a:p>
            <a:r>
              <a:rPr lang="de-DE" dirty="0"/>
              <a:t>Basis ist in der Regel 1 ha Acker = 1 Beitragseinheit (BE)</a:t>
            </a:r>
          </a:p>
          <a:p>
            <a:r>
              <a:rPr lang="de-DE" dirty="0"/>
              <a:t>Schäden an Gebäuden/bebauten Grundstücken sind erheblich teurer als Schäden auf Acker/Grünland </a:t>
            </a:r>
          </a:p>
          <a:p>
            <a:r>
              <a:rPr lang="de-DE" dirty="0"/>
              <a:t>Grad der Bebauung: Starke Bebauung = höherer Vorteil</a:t>
            </a:r>
          </a:p>
          <a:p>
            <a:r>
              <a:rPr lang="de-DE" dirty="0"/>
              <a:t>Pauschale Vorteilseinstufung, weil eine Einstufung z.B. nach Einheitswert nicht mehr möglich ist (Datenschutz)</a:t>
            </a:r>
          </a:p>
          <a:p>
            <a:pPr marL="0" indent="0">
              <a:buNone/>
            </a:pPr>
            <a:r>
              <a:rPr lang="de-DE" dirty="0"/>
              <a:t>===================================================</a:t>
            </a:r>
          </a:p>
          <a:p>
            <a:r>
              <a:rPr lang="de-DE" dirty="0"/>
              <a:t>(Flutpolder ist Teilersatz für eine Elementarschadenversicherung, die u.U. in Gelting gar nicht angeboten wird)</a:t>
            </a:r>
          </a:p>
          <a:p>
            <a:r>
              <a:rPr lang="de-DE" dirty="0"/>
              <a:t>Verwaltungsaufwand ist zu beachten </a:t>
            </a:r>
          </a:p>
        </p:txBody>
      </p:sp>
    </p:spTree>
    <p:extLst>
      <p:ext uri="{BB962C8B-B14F-4D97-AF65-F5344CB8AC3E}">
        <p14:creationId xmlns:p14="http://schemas.microsoft.com/office/powerpoint/2010/main" val="3442262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79CA01-EDD8-13B2-31C4-F59FED963CCC}"/>
              </a:ext>
            </a:extLst>
          </p:cNvPr>
          <p:cNvSpPr>
            <a:spLocks noGrp="1"/>
          </p:cNvSpPr>
          <p:nvPr>
            <p:ph type="title"/>
          </p:nvPr>
        </p:nvSpPr>
        <p:spPr/>
        <p:txBody>
          <a:bodyPr/>
          <a:lstStyle/>
          <a:p>
            <a:r>
              <a:rPr lang="de-DE" dirty="0"/>
              <a:t>Vorteilsgebiet unter 2,85 m NN</a:t>
            </a:r>
          </a:p>
        </p:txBody>
      </p:sp>
      <p:pic>
        <p:nvPicPr>
          <p:cNvPr id="4" name="Inhaltsplatzhalter 3">
            <a:extLst>
              <a:ext uri="{FF2B5EF4-FFF2-40B4-BE49-F238E27FC236}">
                <a16:creationId xmlns:a16="http://schemas.microsoft.com/office/drawing/2014/main" id="{AD8D3866-8ADE-B88C-A491-1D4E69D15497}"/>
              </a:ext>
            </a:extLst>
          </p:cNvPr>
          <p:cNvPicPr>
            <a:picLocks noGrp="1" noChangeAspect="1"/>
          </p:cNvPicPr>
          <p:nvPr>
            <p:ph idx="1"/>
          </p:nvPr>
        </p:nvPicPr>
        <p:blipFill>
          <a:blip r:embed="rId2"/>
          <a:stretch>
            <a:fillRect/>
          </a:stretch>
        </p:blipFill>
        <p:spPr>
          <a:xfrm>
            <a:off x="1231769" y="1690688"/>
            <a:ext cx="10587327" cy="3454399"/>
          </a:xfrm>
          <a:prstGeom prst="rect">
            <a:avLst/>
          </a:prstGeom>
        </p:spPr>
      </p:pic>
    </p:spTree>
    <p:extLst>
      <p:ext uri="{BB962C8B-B14F-4D97-AF65-F5344CB8AC3E}">
        <p14:creationId xmlns:p14="http://schemas.microsoft.com/office/powerpoint/2010/main" val="3123964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D9CAD5-2BB6-F616-B3DB-E04C7F38E6FA}"/>
              </a:ext>
            </a:extLst>
          </p:cNvPr>
          <p:cNvSpPr>
            <a:spLocks noGrp="1"/>
          </p:cNvSpPr>
          <p:nvPr>
            <p:ph type="title"/>
          </p:nvPr>
        </p:nvSpPr>
        <p:spPr/>
        <p:txBody>
          <a:bodyPr/>
          <a:lstStyle/>
          <a:p>
            <a:r>
              <a:rPr lang="de-DE" dirty="0"/>
              <a:t>Heranziehung </a:t>
            </a:r>
            <a:r>
              <a:rPr lang="de-DE" b="1" dirty="0">
                <a:solidFill>
                  <a:srgbClr val="FF0000"/>
                </a:solidFill>
              </a:rPr>
              <a:t>nachteilig Einwirkender</a:t>
            </a:r>
          </a:p>
        </p:txBody>
      </p:sp>
      <p:sp>
        <p:nvSpPr>
          <p:cNvPr id="3" name="Inhaltsplatzhalter 2">
            <a:extLst>
              <a:ext uri="{FF2B5EF4-FFF2-40B4-BE49-F238E27FC236}">
                <a16:creationId xmlns:a16="http://schemas.microsoft.com/office/drawing/2014/main" id="{8AAD73E5-B9F2-FEBB-50A8-37AA936707AF}"/>
              </a:ext>
            </a:extLst>
          </p:cNvPr>
          <p:cNvSpPr>
            <a:spLocks noGrp="1"/>
          </p:cNvSpPr>
          <p:nvPr>
            <p:ph idx="1"/>
          </p:nvPr>
        </p:nvSpPr>
        <p:spPr/>
        <p:txBody>
          <a:bodyPr/>
          <a:lstStyle/>
          <a:p>
            <a:pPr marL="0" indent="0">
              <a:buNone/>
            </a:pPr>
            <a:r>
              <a:rPr lang="de-DE" sz="3200" b="1" dirty="0"/>
              <a:t>Kriterium: Wird Regenwasser schneller in Gewässer abgeleitet als vor ca. 50 Jahren (letzter Gewässerausbau)?</a:t>
            </a:r>
          </a:p>
          <a:p>
            <a:r>
              <a:rPr lang="de-DE" dirty="0"/>
              <a:t>Durch Nutzungsveränderungen kommt Wasser aus dem Hinterland immer schneller in die Gewässer („Schnelles Wasser“)</a:t>
            </a:r>
          </a:p>
          <a:p>
            <a:r>
              <a:rPr lang="de-DE" dirty="0"/>
              <a:t>Ursachen:</a:t>
            </a:r>
          </a:p>
          <a:p>
            <a:pPr lvl="1"/>
            <a:r>
              <a:rPr lang="de-DE" dirty="0"/>
              <a:t>Auf </a:t>
            </a:r>
            <a:r>
              <a:rPr lang="de-DE" dirty="0" err="1"/>
              <a:t>landw</a:t>
            </a:r>
            <a:r>
              <a:rPr lang="de-DE" dirty="0"/>
              <a:t>. Nutzflächen bessere Dränage, keine Retentionsflächen mehr</a:t>
            </a:r>
          </a:p>
          <a:p>
            <a:pPr lvl="1"/>
            <a:r>
              <a:rPr lang="de-DE" dirty="0"/>
              <a:t>Siedlungsbereiche: Immer höhere Versiegelungsgrade der Grundstücke durch Parkplätze, Garagen, Terrassen, Wintergärten, Pflasterung usw.</a:t>
            </a:r>
          </a:p>
          <a:p>
            <a:pPr lvl="1"/>
            <a:r>
              <a:rPr lang="de-DE" dirty="0"/>
              <a:t>Straßen: Regenwasserkanalisation statt seitlicher Versickerung</a:t>
            </a:r>
          </a:p>
          <a:p>
            <a:endParaRPr lang="de-DE" dirty="0"/>
          </a:p>
        </p:txBody>
      </p:sp>
    </p:spTree>
    <p:extLst>
      <p:ext uri="{BB962C8B-B14F-4D97-AF65-F5344CB8AC3E}">
        <p14:creationId xmlns:p14="http://schemas.microsoft.com/office/powerpoint/2010/main" val="1807019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FC53A4-65DB-113A-38B9-CBB390B8AA54}"/>
              </a:ext>
            </a:extLst>
          </p:cNvPr>
          <p:cNvSpPr>
            <a:spLocks noGrp="1"/>
          </p:cNvSpPr>
          <p:nvPr>
            <p:ph type="title"/>
          </p:nvPr>
        </p:nvSpPr>
        <p:spPr>
          <a:xfrm>
            <a:off x="838200" y="365125"/>
            <a:ext cx="10515600" cy="775053"/>
          </a:xfrm>
        </p:spPr>
        <p:txBody>
          <a:bodyPr/>
          <a:lstStyle/>
          <a:p>
            <a:pPr algn="ctr"/>
            <a:r>
              <a:rPr lang="de-DE" dirty="0"/>
              <a:t>Gebiet nachteiliger Einwirkung</a:t>
            </a:r>
          </a:p>
        </p:txBody>
      </p:sp>
      <p:pic>
        <p:nvPicPr>
          <p:cNvPr id="5" name="Inhaltsplatzhalter 4">
            <a:extLst>
              <a:ext uri="{FF2B5EF4-FFF2-40B4-BE49-F238E27FC236}">
                <a16:creationId xmlns:a16="http://schemas.microsoft.com/office/drawing/2014/main" id="{68728D66-2875-C65B-89BE-9983297D24A6}"/>
              </a:ext>
            </a:extLst>
          </p:cNvPr>
          <p:cNvPicPr>
            <a:picLocks noGrp="1" noChangeAspect="1"/>
          </p:cNvPicPr>
          <p:nvPr>
            <p:ph idx="1"/>
          </p:nvPr>
        </p:nvPicPr>
        <p:blipFill>
          <a:blip r:embed="rId2"/>
          <a:stretch>
            <a:fillRect/>
          </a:stretch>
        </p:blipFill>
        <p:spPr>
          <a:xfrm>
            <a:off x="1806222" y="1456268"/>
            <a:ext cx="8917098" cy="4904404"/>
          </a:xfrm>
        </p:spPr>
      </p:pic>
    </p:spTree>
    <p:extLst>
      <p:ext uri="{BB962C8B-B14F-4D97-AF65-F5344CB8AC3E}">
        <p14:creationId xmlns:p14="http://schemas.microsoft.com/office/powerpoint/2010/main" val="3566046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49D9B7-2D4E-7A71-92A9-F706ADB8AC06}"/>
              </a:ext>
            </a:extLst>
          </p:cNvPr>
          <p:cNvSpPr>
            <a:spLocks noGrp="1"/>
          </p:cNvSpPr>
          <p:nvPr>
            <p:ph type="title"/>
          </p:nvPr>
        </p:nvSpPr>
        <p:spPr/>
        <p:txBody>
          <a:bodyPr>
            <a:normAutofit/>
          </a:bodyPr>
          <a:lstStyle/>
          <a:p>
            <a:pPr algn="ctr"/>
            <a:r>
              <a:rPr lang="de-DE" b="1" dirty="0"/>
              <a:t>Kostenverteilung in der Abteilung</a:t>
            </a:r>
            <a:br>
              <a:rPr lang="de-DE" b="1" dirty="0"/>
            </a:br>
            <a:r>
              <a:rPr lang="de-DE" b="1" dirty="0"/>
              <a:t>Binnenhochwasserschutz (Flutpolder)</a:t>
            </a:r>
          </a:p>
        </p:txBody>
      </p:sp>
      <p:sp>
        <p:nvSpPr>
          <p:cNvPr id="3" name="Inhaltsplatzhalter 2">
            <a:extLst>
              <a:ext uri="{FF2B5EF4-FFF2-40B4-BE49-F238E27FC236}">
                <a16:creationId xmlns:a16="http://schemas.microsoft.com/office/drawing/2014/main" id="{92409C9E-98DA-3EA6-6C02-52C82660FD1A}"/>
              </a:ext>
            </a:extLst>
          </p:cNvPr>
          <p:cNvSpPr>
            <a:spLocks noGrp="1"/>
          </p:cNvSpPr>
          <p:nvPr>
            <p:ph idx="1"/>
          </p:nvPr>
        </p:nvSpPr>
        <p:spPr>
          <a:xfrm>
            <a:off x="838200" y="2141537"/>
            <a:ext cx="10515600" cy="4351338"/>
          </a:xfrm>
        </p:spPr>
        <p:txBody>
          <a:bodyPr>
            <a:normAutofit/>
          </a:bodyPr>
          <a:lstStyle/>
          <a:p>
            <a:pPr marL="0" indent="0">
              <a:buNone/>
            </a:pPr>
            <a:r>
              <a:rPr lang="de-DE" sz="4400" b="1" dirty="0"/>
              <a:t>Schätzungsergebnis</a:t>
            </a:r>
          </a:p>
          <a:p>
            <a:pPr lvl="1"/>
            <a:r>
              <a:rPr lang="de-DE" sz="3600" dirty="0"/>
              <a:t>Vorteilsgebiet trägt 70% der umlagefähigen Kosten</a:t>
            </a:r>
          </a:p>
          <a:p>
            <a:pPr lvl="2"/>
            <a:r>
              <a:rPr lang="de-DE" sz="2800" dirty="0"/>
              <a:t>70% vom 21% Anteil des </a:t>
            </a:r>
            <a:r>
              <a:rPr lang="de-DE" sz="2800" dirty="0" err="1"/>
              <a:t>WaBoV</a:t>
            </a:r>
            <a:r>
              <a:rPr lang="de-DE" sz="2800" dirty="0"/>
              <a:t> = 14,7 % der Gesamtkosten</a:t>
            </a:r>
          </a:p>
          <a:p>
            <a:pPr lvl="1"/>
            <a:r>
              <a:rPr lang="de-DE" sz="3600" dirty="0"/>
              <a:t>Gebiet nachteiliger Einwirkung trägt 30% der Kosten</a:t>
            </a:r>
          </a:p>
          <a:p>
            <a:pPr lvl="2"/>
            <a:r>
              <a:rPr lang="de-DE" sz="2800" dirty="0"/>
              <a:t>30% vom 21% Anteil des </a:t>
            </a:r>
            <a:r>
              <a:rPr lang="de-DE" sz="2800" dirty="0" err="1"/>
              <a:t>WaBoV</a:t>
            </a:r>
            <a:r>
              <a:rPr lang="de-DE" sz="2800" dirty="0"/>
              <a:t> = 6,3% der Gesamtkosten</a:t>
            </a:r>
          </a:p>
        </p:txBody>
      </p:sp>
    </p:spTree>
    <p:extLst>
      <p:ext uri="{BB962C8B-B14F-4D97-AF65-F5344CB8AC3E}">
        <p14:creationId xmlns:p14="http://schemas.microsoft.com/office/powerpoint/2010/main" val="443905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402589-2D2F-6D3E-78EF-57CAEAB3B1C3}"/>
              </a:ext>
            </a:extLst>
          </p:cNvPr>
          <p:cNvSpPr>
            <a:spLocks noGrp="1"/>
          </p:cNvSpPr>
          <p:nvPr>
            <p:ph type="title"/>
          </p:nvPr>
        </p:nvSpPr>
        <p:spPr/>
        <p:txBody>
          <a:bodyPr/>
          <a:lstStyle/>
          <a:p>
            <a:r>
              <a:rPr lang="de-DE" dirty="0"/>
              <a:t>Gliederung</a:t>
            </a:r>
          </a:p>
        </p:txBody>
      </p:sp>
      <p:sp>
        <p:nvSpPr>
          <p:cNvPr id="3" name="Inhaltsplatzhalter 2">
            <a:extLst>
              <a:ext uri="{FF2B5EF4-FFF2-40B4-BE49-F238E27FC236}">
                <a16:creationId xmlns:a16="http://schemas.microsoft.com/office/drawing/2014/main" id="{E41C833C-F8B6-D9E4-DE88-4B1950859B27}"/>
              </a:ext>
            </a:extLst>
          </p:cNvPr>
          <p:cNvSpPr>
            <a:spLocks noGrp="1"/>
          </p:cNvSpPr>
          <p:nvPr>
            <p:ph idx="1"/>
          </p:nvPr>
        </p:nvSpPr>
        <p:spPr/>
        <p:txBody>
          <a:bodyPr/>
          <a:lstStyle/>
          <a:p>
            <a:r>
              <a:rPr lang="de-DE" dirty="0"/>
              <a:t>Schadensereignis Überflutung Gelting 2011</a:t>
            </a:r>
          </a:p>
          <a:p>
            <a:pPr lvl="1"/>
            <a:r>
              <a:rPr lang="de-DE" dirty="0"/>
              <a:t>Das Gewässernetz des </a:t>
            </a:r>
            <a:r>
              <a:rPr lang="de-DE" dirty="0" err="1"/>
              <a:t>WaBoV</a:t>
            </a:r>
            <a:r>
              <a:rPr lang="de-DE" dirty="0"/>
              <a:t> um Gelting</a:t>
            </a:r>
          </a:p>
          <a:p>
            <a:pPr lvl="1"/>
            <a:r>
              <a:rPr lang="de-DE" dirty="0"/>
              <a:t>Wie kam es zu der Überflutung in Gelting</a:t>
            </a:r>
          </a:p>
          <a:p>
            <a:r>
              <a:rPr lang="de-DE" dirty="0"/>
              <a:t>Folgerungen aus der Überflutung 2011</a:t>
            </a:r>
          </a:p>
          <a:p>
            <a:r>
              <a:rPr lang="de-DE" dirty="0"/>
              <a:t>Rechtsgrundlagen der Beitragsschätzung im  </a:t>
            </a:r>
            <a:r>
              <a:rPr lang="de-DE" dirty="0" err="1"/>
              <a:t>WaBoV</a:t>
            </a:r>
            <a:r>
              <a:rPr lang="de-DE" dirty="0"/>
              <a:t> Geltinger- und </a:t>
            </a:r>
            <a:r>
              <a:rPr lang="de-DE" dirty="0" err="1"/>
              <a:t>Stenderuper</a:t>
            </a:r>
            <a:r>
              <a:rPr lang="de-DE" dirty="0"/>
              <a:t> Au,  Abt. Binnenhochwasserschutz</a:t>
            </a:r>
          </a:p>
          <a:p>
            <a:r>
              <a:rPr lang="de-DE" dirty="0"/>
              <a:t>Einschätzungstabellen </a:t>
            </a:r>
          </a:p>
          <a:p>
            <a:pPr lvl="1"/>
            <a:r>
              <a:rPr lang="de-DE" dirty="0"/>
              <a:t>Vorteilhabende</a:t>
            </a:r>
          </a:p>
          <a:p>
            <a:pPr lvl="1"/>
            <a:r>
              <a:rPr lang="de-DE" dirty="0"/>
              <a:t>Nachteilig Einwirkende</a:t>
            </a:r>
          </a:p>
        </p:txBody>
      </p:sp>
    </p:spTree>
    <p:extLst>
      <p:ext uri="{BB962C8B-B14F-4D97-AF65-F5344CB8AC3E}">
        <p14:creationId xmlns:p14="http://schemas.microsoft.com/office/powerpoint/2010/main" val="331587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60B4C58-DAF4-9473-285A-EF3746747250}"/>
              </a:ext>
            </a:extLst>
          </p:cNvPr>
          <p:cNvPicPr>
            <a:picLocks noChangeAspect="1"/>
          </p:cNvPicPr>
          <p:nvPr/>
        </p:nvPicPr>
        <p:blipFill>
          <a:blip r:embed="rId2"/>
          <a:stretch>
            <a:fillRect/>
          </a:stretch>
        </p:blipFill>
        <p:spPr>
          <a:xfrm>
            <a:off x="101011" y="1273708"/>
            <a:ext cx="11989978" cy="4101633"/>
          </a:xfrm>
          <a:prstGeom prst="rect">
            <a:avLst/>
          </a:prstGeom>
        </p:spPr>
      </p:pic>
    </p:spTree>
    <p:extLst>
      <p:ext uri="{BB962C8B-B14F-4D97-AF65-F5344CB8AC3E}">
        <p14:creationId xmlns:p14="http://schemas.microsoft.com/office/powerpoint/2010/main" val="4256798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3D021DE-F50C-C92C-2A7A-ECF5FF64D929}"/>
              </a:ext>
            </a:extLst>
          </p:cNvPr>
          <p:cNvPicPr>
            <a:picLocks noChangeAspect="1"/>
          </p:cNvPicPr>
          <p:nvPr/>
        </p:nvPicPr>
        <p:blipFill>
          <a:blip r:embed="rId2"/>
          <a:stretch>
            <a:fillRect/>
          </a:stretch>
        </p:blipFill>
        <p:spPr>
          <a:xfrm>
            <a:off x="773518" y="0"/>
            <a:ext cx="8816163" cy="6858000"/>
          </a:xfrm>
          <a:prstGeom prst="rect">
            <a:avLst/>
          </a:prstGeom>
        </p:spPr>
      </p:pic>
      <p:sp>
        <p:nvSpPr>
          <p:cNvPr id="6" name="Textfeld 5">
            <a:extLst>
              <a:ext uri="{FF2B5EF4-FFF2-40B4-BE49-F238E27FC236}">
                <a16:creationId xmlns:a16="http://schemas.microsoft.com/office/drawing/2014/main" id="{F5B2A54B-E173-09E2-CD59-C5A2C475F57A}"/>
              </a:ext>
            </a:extLst>
          </p:cNvPr>
          <p:cNvSpPr txBox="1"/>
          <p:nvPr/>
        </p:nvSpPr>
        <p:spPr>
          <a:xfrm>
            <a:off x="9692640" y="466344"/>
            <a:ext cx="2403350" cy="5632311"/>
          </a:xfrm>
          <a:prstGeom prst="rect">
            <a:avLst/>
          </a:prstGeom>
          <a:noFill/>
        </p:spPr>
        <p:txBody>
          <a:bodyPr wrap="none" rtlCol="0">
            <a:spAutoFit/>
          </a:bodyPr>
          <a:lstStyle/>
          <a:p>
            <a:r>
              <a:rPr lang="de-DE" b="1" dirty="0"/>
              <a:t>Wichtige Orte:</a:t>
            </a:r>
          </a:p>
          <a:p>
            <a:endParaRPr lang="de-DE" dirty="0"/>
          </a:p>
          <a:p>
            <a:r>
              <a:rPr lang="de-DE" dirty="0" err="1"/>
              <a:t>Stenderuper</a:t>
            </a:r>
            <a:r>
              <a:rPr lang="de-DE" dirty="0"/>
              <a:t> Au</a:t>
            </a:r>
          </a:p>
          <a:p>
            <a:r>
              <a:rPr lang="de-DE" dirty="0"/>
              <a:t>Geltinger Au (</a:t>
            </a:r>
            <a:r>
              <a:rPr lang="de-DE" dirty="0" err="1"/>
              <a:t>Knorrau</a:t>
            </a:r>
            <a:r>
              <a:rPr lang="de-DE" dirty="0"/>
              <a:t>)</a:t>
            </a:r>
          </a:p>
          <a:p>
            <a:endParaRPr lang="de-DE" dirty="0"/>
          </a:p>
          <a:p>
            <a:r>
              <a:rPr lang="de-DE" dirty="0"/>
              <a:t>Zusammenfluss der </a:t>
            </a:r>
          </a:p>
          <a:p>
            <a:r>
              <a:rPr lang="de-DE" dirty="0"/>
              <a:t>      beiden Auen zum</a:t>
            </a:r>
          </a:p>
          <a:p>
            <a:r>
              <a:rPr lang="de-DE" dirty="0"/>
              <a:t>     „Suez“</a:t>
            </a:r>
          </a:p>
          <a:p>
            <a:r>
              <a:rPr lang="de-DE" dirty="0"/>
              <a:t>Schleuse </a:t>
            </a:r>
            <a:r>
              <a:rPr lang="de-DE" dirty="0" err="1"/>
              <a:t>Grahlenstein</a:t>
            </a:r>
            <a:endParaRPr lang="de-DE" dirty="0"/>
          </a:p>
          <a:p>
            <a:endParaRPr lang="de-DE" dirty="0"/>
          </a:p>
          <a:p>
            <a:r>
              <a:rPr lang="de-DE" dirty="0"/>
              <a:t>Gewässer 2</a:t>
            </a:r>
          </a:p>
          <a:p>
            <a:r>
              <a:rPr lang="de-DE" dirty="0"/>
              <a:t>Gewässer 3</a:t>
            </a:r>
          </a:p>
          <a:p>
            <a:endParaRPr lang="de-DE" dirty="0"/>
          </a:p>
          <a:p>
            <a:r>
              <a:rPr lang="de-DE" b="1" dirty="0"/>
              <a:t>Legende:</a:t>
            </a:r>
          </a:p>
          <a:p>
            <a:r>
              <a:rPr lang="de-DE" dirty="0"/>
              <a:t>Blau=Offener Graben</a:t>
            </a:r>
          </a:p>
          <a:p>
            <a:r>
              <a:rPr lang="de-DE" dirty="0"/>
              <a:t>Schwarz-weiß= Rohr</a:t>
            </a:r>
          </a:p>
          <a:p>
            <a:endParaRPr lang="de-DE" dirty="0"/>
          </a:p>
          <a:p>
            <a:r>
              <a:rPr lang="de-DE" dirty="0"/>
              <a:t>Lage des</a:t>
            </a:r>
          </a:p>
          <a:p>
            <a:r>
              <a:rPr lang="de-DE" dirty="0"/>
              <a:t>Regenrückhaltebeckens</a:t>
            </a:r>
          </a:p>
          <a:p>
            <a:endParaRPr lang="de-DE" dirty="0"/>
          </a:p>
        </p:txBody>
      </p:sp>
      <p:sp>
        <p:nvSpPr>
          <p:cNvPr id="2" name="Gleichschenkliges Dreieck 1">
            <a:extLst>
              <a:ext uri="{FF2B5EF4-FFF2-40B4-BE49-F238E27FC236}">
                <a16:creationId xmlns:a16="http://schemas.microsoft.com/office/drawing/2014/main" id="{90A0CD9F-9C5A-1F71-A6DF-289823F329B8}"/>
              </a:ext>
            </a:extLst>
          </p:cNvPr>
          <p:cNvSpPr/>
          <p:nvPr/>
        </p:nvSpPr>
        <p:spPr>
          <a:xfrm rot="5107769">
            <a:off x="3675888" y="2221992"/>
            <a:ext cx="347472" cy="246888"/>
          </a:xfrm>
          <a:prstGeom prst="triangl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5766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BD4551-9F1A-07B0-D8F9-686EFF0F5F77}"/>
              </a:ext>
            </a:extLst>
          </p:cNvPr>
          <p:cNvSpPr>
            <a:spLocks noGrp="1"/>
          </p:cNvSpPr>
          <p:nvPr>
            <p:ph type="title"/>
          </p:nvPr>
        </p:nvSpPr>
        <p:spPr/>
        <p:txBody>
          <a:bodyPr>
            <a:normAutofit fontScale="90000"/>
          </a:bodyPr>
          <a:lstStyle/>
          <a:p>
            <a:pPr algn="ctr"/>
            <a:r>
              <a:rPr lang="de-DE" b="1" dirty="0">
                <a:solidFill>
                  <a:srgbClr val="FF0000"/>
                </a:solidFill>
              </a:rPr>
              <a:t>Wie kam es zu der Überflutung </a:t>
            </a:r>
            <a:br>
              <a:rPr lang="de-DE" b="1" dirty="0">
                <a:solidFill>
                  <a:srgbClr val="FF0000"/>
                </a:solidFill>
              </a:rPr>
            </a:br>
            <a:r>
              <a:rPr lang="de-DE" b="1" dirty="0">
                <a:solidFill>
                  <a:srgbClr val="FF0000"/>
                </a:solidFill>
              </a:rPr>
              <a:t>in Gelting am 4.Sep 2011 ?</a:t>
            </a:r>
            <a:br>
              <a:rPr lang="de-DE" dirty="0"/>
            </a:br>
            <a:endParaRPr lang="de-DE" dirty="0"/>
          </a:p>
        </p:txBody>
      </p:sp>
      <p:sp>
        <p:nvSpPr>
          <p:cNvPr id="3" name="Inhaltsplatzhalter 2">
            <a:extLst>
              <a:ext uri="{FF2B5EF4-FFF2-40B4-BE49-F238E27FC236}">
                <a16:creationId xmlns:a16="http://schemas.microsoft.com/office/drawing/2014/main" id="{872549B2-D239-AAA4-027D-4AA52B195997}"/>
              </a:ext>
            </a:extLst>
          </p:cNvPr>
          <p:cNvSpPr>
            <a:spLocks noGrp="1"/>
          </p:cNvSpPr>
          <p:nvPr>
            <p:ph idx="1"/>
          </p:nvPr>
        </p:nvSpPr>
        <p:spPr>
          <a:xfrm>
            <a:off x="838200" y="1422400"/>
            <a:ext cx="10515600" cy="4955822"/>
          </a:xfrm>
        </p:spPr>
        <p:txBody>
          <a:bodyPr>
            <a:normAutofit fontScale="92500" lnSpcReduction="20000"/>
          </a:bodyPr>
          <a:lstStyle/>
          <a:p>
            <a:r>
              <a:rPr lang="de-DE" dirty="0"/>
              <a:t>Anfang Sep 2011 waren die Böden durch Regenfälle bereits wassergesättigt, d. h. sie konnten kein weiteres Regenwasser mehr aufnehmen. </a:t>
            </a:r>
          </a:p>
          <a:p>
            <a:r>
              <a:rPr lang="de-DE" dirty="0"/>
              <a:t>Am 4.Sep setzte Starkregen ein, der nicht mehr vom Boden gehalten werden konnte und die Gewässer Geltinger Au (</a:t>
            </a:r>
            <a:r>
              <a:rPr lang="de-DE" dirty="0" err="1"/>
              <a:t>Knorrau</a:t>
            </a:r>
            <a:r>
              <a:rPr lang="de-DE" dirty="0"/>
              <a:t>) und </a:t>
            </a:r>
            <a:r>
              <a:rPr lang="de-DE" dirty="0" err="1"/>
              <a:t>Stenderuper</a:t>
            </a:r>
            <a:r>
              <a:rPr lang="de-DE" dirty="0"/>
              <a:t> Au extrem ansteigen ließ.</a:t>
            </a:r>
          </a:p>
          <a:p>
            <a:r>
              <a:rPr lang="de-DE" dirty="0"/>
              <a:t>Versiegelte Flächen gaben das Niederschlagswasser sehr schnell in bereits übervolle Gewässer ab („Schnelles Wasser“).</a:t>
            </a:r>
          </a:p>
          <a:p>
            <a:r>
              <a:rPr lang="de-DE" dirty="0"/>
              <a:t>Der „Suez“ konnte das Wasser nicht schnell genug in die Ostsee abführen und stieg an </a:t>
            </a:r>
            <a:r>
              <a:rPr lang="de-DE" dirty="0">
                <a:sym typeface="Wingdings" panose="05000000000000000000" pitchFamily="2" charset="2"/>
              </a:rPr>
              <a:t> Rückstau der beiden Auen</a:t>
            </a:r>
          </a:p>
          <a:p>
            <a:r>
              <a:rPr lang="de-DE" dirty="0">
                <a:sym typeface="Wingdings" panose="05000000000000000000" pitchFamily="2" charset="2"/>
              </a:rPr>
              <a:t>Rückstau in die Verrohrung durch Gelting  Geltinger Au läuft am Nordende nicht mehr in die schon volle Rohrleitung, sondern staut auf und fließt direkt in die Ortslage Gelting.</a:t>
            </a:r>
          </a:p>
          <a:p>
            <a:r>
              <a:rPr lang="de-DE" b="1" dirty="0">
                <a:sym typeface="Wingdings" panose="05000000000000000000" pitchFamily="2" charset="2"/>
              </a:rPr>
              <a:t>Alle Flächen in/um Gelting unterhalb von + 2,85 m NN werden geflutet</a:t>
            </a:r>
            <a:endParaRPr lang="de-DE" b="1" dirty="0"/>
          </a:p>
        </p:txBody>
      </p:sp>
    </p:spTree>
    <p:extLst>
      <p:ext uri="{BB962C8B-B14F-4D97-AF65-F5344CB8AC3E}">
        <p14:creationId xmlns:p14="http://schemas.microsoft.com/office/powerpoint/2010/main" val="2159102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42F8132-CB4B-A7F4-D798-AEF51F24A6DC}"/>
              </a:ext>
            </a:extLst>
          </p:cNvPr>
          <p:cNvPicPr>
            <a:picLocks noChangeAspect="1"/>
          </p:cNvPicPr>
          <p:nvPr/>
        </p:nvPicPr>
        <p:blipFill>
          <a:blip r:embed="rId2"/>
          <a:stretch>
            <a:fillRect/>
          </a:stretch>
        </p:blipFill>
        <p:spPr>
          <a:xfrm>
            <a:off x="2561628" y="-393192"/>
            <a:ext cx="7196760" cy="6858000"/>
          </a:xfrm>
          <a:prstGeom prst="rect">
            <a:avLst/>
          </a:prstGeom>
        </p:spPr>
      </p:pic>
      <p:sp>
        <p:nvSpPr>
          <p:cNvPr id="6" name="Textfeld 5">
            <a:extLst>
              <a:ext uri="{FF2B5EF4-FFF2-40B4-BE49-F238E27FC236}">
                <a16:creationId xmlns:a16="http://schemas.microsoft.com/office/drawing/2014/main" id="{E0054D17-2F27-7234-E155-C4A3C6239957}"/>
              </a:ext>
            </a:extLst>
          </p:cNvPr>
          <p:cNvSpPr txBox="1"/>
          <p:nvPr/>
        </p:nvSpPr>
        <p:spPr>
          <a:xfrm>
            <a:off x="7470648" y="393192"/>
            <a:ext cx="4156907" cy="1200329"/>
          </a:xfrm>
          <a:prstGeom prst="rect">
            <a:avLst/>
          </a:prstGeom>
          <a:noFill/>
        </p:spPr>
        <p:txBody>
          <a:bodyPr wrap="none" rtlCol="0">
            <a:spAutoFit/>
          </a:bodyPr>
          <a:lstStyle/>
          <a:p>
            <a:r>
              <a:rPr lang="de-DE" sz="2000" b="1" dirty="0"/>
              <a:t>Das Gewässernetz um </a:t>
            </a:r>
            <a:r>
              <a:rPr lang="de-DE" sz="2000" b="1" dirty="0" err="1"/>
              <a:t>Gelting</a:t>
            </a:r>
            <a:endParaRPr lang="de-DE" sz="2000" b="1" dirty="0"/>
          </a:p>
          <a:p>
            <a:r>
              <a:rPr lang="de-DE" sz="2000" b="1" dirty="0"/>
              <a:t>und die Überflutungshöhe 2,85 m NN</a:t>
            </a:r>
          </a:p>
          <a:p>
            <a:r>
              <a:rPr lang="de-DE" sz="2000" b="1" dirty="0"/>
              <a:t> </a:t>
            </a:r>
            <a:r>
              <a:rPr lang="de-DE" sz="3200" b="1" dirty="0"/>
              <a:t>= Vorteilsgebiet</a:t>
            </a:r>
          </a:p>
        </p:txBody>
      </p:sp>
    </p:spTree>
    <p:extLst>
      <p:ext uri="{BB962C8B-B14F-4D97-AF65-F5344CB8AC3E}">
        <p14:creationId xmlns:p14="http://schemas.microsoft.com/office/powerpoint/2010/main" val="2102458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313053-C4F5-EF53-979A-51D1D7561326}"/>
              </a:ext>
            </a:extLst>
          </p:cNvPr>
          <p:cNvSpPr>
            <a:spLocks noGrp="1"/>
          </p:cNvSpPr>
          <p:nvPr>
            <p:ph type="title"/>
          </p:nvPr>
        </p:nvSpPr>
        <p:spPr/>
        <p:txBody>
          <a:bodyPr/>
          <a:lstStyle/>
          <a:p>
            <a:pPr algn="ctr"/>
            <a:r>
              <a:rPr lang="de-DE" b="1" dirty="0">
                <a:solidFill>
                  <a:srgbClr val="00B0F0"/>
                </a:solidFill>
              </a:rPr>
              <a:t>Folgerungen aus der Überflutung 2011</a:t>
            </a:r>
            <a:br>
              <a:rPr lang="de-DE" dirty="0"/>
            </a:br>
            <a:endParaRPr lang="de-DE" dirty="0"/>
          </a:p>
        </p:txBody>
      </p:sp>
      <p:sp>
        <p:nvSpPr>
          <p:cNvPr id="3" name="Inhaltsplatzhalter 2">
            <a:extLst>
              <a:ext uri="{FF2B5EF4-FFF2-40B4-BE49-F238E27FC236}">
                <a16:creationId xmlns:a16="http://schemas.microsoft.com/office/drawing/2014/main" id="{99D579F1-192B-34CD-0E5C-428D01277F60}"/>
              </a:ext>
            </a:extLst>
          </p:cNvPr>
          <p:cNvSpPr>
            <a:spLocks noGrp="1"/>
          </p:cNvSpPr>
          <p:nvPr>
            <p:ph idx="1"/>
          </p:nvPr>
        </p:nvSpPr>
        <p:spPr>
          <a:xfrm>
            <a:off x="838200" y="1256325"/>
            <a:ext cx="10515600" cy="4936419"/>
          </a:xfrm>
        </p:spPr>
        <p:txBody>
          <a:bodyPr>
            <a:normAutofit fontScale="92500"/>
          </a:bodyPr>
          <a:lstStyle/>
          <a:p>
            <a:r>
              <a:rPr lang="de-DE" dirty="0"/>
              <a:t>Ein Schadenereignis kann in Gelting jederzeit wieder eintreten, durch</a:t>
            </a:r>
          </a:p>
          <a:p>
            <a:pPr lvl="1"/>
            <a:r>
              <a:rPr lang="de-DE" b="1" dirty="0">
                <a:solidFill>
                  <a:srgbClr val="FF0000"/>
                </a:solidFill>
              </a:rPr>
              <a:t>Starkregen</a:t>
            </a:r>
            <a:r>
              <a:rPr lang="de-DE" dirty="0">
                <a:solidFill>
                  <a:srgbClr val="FF0000"/>
                </a:solidFill>
              </a:rPr>
              <a:t> wie September 2011</a:t>
            </a:r>
          </a:p>
          <a:p>
            <a:pPr lvl="1"/>
            <a:r>
              <a:rPr lang="de-DE" b="1" dirty="0">
                <a:solidFill>
                  <a:srgbClr val="FF0000"/>
                </a:solidFill>
              </a:rPr>
              <a:t>Rückstau durch Ostseehochwasser </a:t>
            </a:r>
            <a:r>
              <a:rPr lang="de-DE" dirty="0">
                <a:solidFill>
                  <a:srgbClr val="FF0000"/>
                </a:solidFill>
              </a:rPr>
              <a:t>bei gleichzeitig starker Wasserführung im Binnenland, wie Januar 2024</a:t>
            </a:r>
          </a:p>
          <a:p>
            <a:r>
              <a:rPr lang="de-DE" dirty="0">
                <a:sym typeface="Wingdings" panose="05000000000000000000" pitchFamily="2" charset="2"/>
              </a:rPr>
              <a:t> </a:t>
            </a:r>
            <a:r>
              <a:rPr lang="de-DE" dirty="0"/>
              <a:t>Die Ortslage Gelting braucht einen starken Regenrückhalt </a:t>
            </a:r>
          </a:p>
          <a:p>
            <a:pPr lvl="1"/>
            <a:r>
              <a:rPr lang="de-DE" dirty="0"/>
              <a:t>… oder eine andere technische Lösung</a:t>
            </a:r>
          </a:p>
          <a:p>
            <a:r>
              <a:rPr lang="de-DE" b="1" dirty="0">
                <a:solidFill>
                  <a:srgbClr val="FF0000"/>
                </a:solidFill>
              </a:rPr>
              <a:t>Die beteiligten Körperschaften (</a:t>
            </a:r>
            <a:r>
              <a:rPr lang="de-DE" b="1" dirty="0" err="1">
                <a:solidFill>
                  <a:srgbClr val="FF0000"/>
                </a:solidFill>
              </a:rPr>
              <a:t>WaBoV</a:t>
            </a:r>
            <a:r>
              <a:rPr lang="de-DE" b="1" dirty="0">
                <a:solidFill>
                  <a:srgbClr val="FF0000"/>
                </a:solidFill>
              </a:rPr>
              <a:t>, Gemeinde, Land) haben sich für die Schaffung eines Polders entschieden</a:t>
            </a:r>
          </a:p>
          <a:p>
            <a:r>
              <a:rPr lang="de-DE" b="1" dirty="0"/>
              <a:t>Flutpolder wurde gebaut, ist in Funktion und hat im Jan. 24 (Starkregen + mehrtägig hohe Wasserstände der Ostsee) seine Aufgabe erfüllt.</a:t>
            </a:r>
          </a:p>
          <a:p>
            <a:r>
              <a:rPr lang="de-DE" dirty="0"/>
              <a:t>Das Bauwerk wurde finanziert, 21% davon auch durch Beiträge an den </a:t>
            </a:r>
            <a:r>
              <a:rPr lang="de-DE" dirty="0" err="1"/>
              <a:t>WaBoV</a:t>
            </a:r>
            <a:r>
              <a:rPr lang="de-DE" dirty="0"/>
              <a:t> Geltinger- und </a:t>
            </a:r>
            <a:r>
              <a:rPr lang="de-DE" dirty="0" err="1"/>
              <a:t>Stenderuper</a:t>
            </a:r>
            <a:r>
              <a:rPr lang="de-DE" dirty="0"/>
              <a:t> Au</a:t>
            </a:r>
          </a:p>
        </p:txBody>
      </p:sp>
    </p:spTree>
    <p:extLst>
      <p:ext uri="{BB962C8B-B14F-4D97-AF65-F5344CB8AC3E}">
        <p14:creationId xmlns:p14="http://schemas.microsoft.com/office/powerpoint/2010/main" val="169339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194ABA3-13AB-8053-A3CE-D113239FDD8C}"/>
              </a:ext>
            </a:extLst>
          </p:cNvPr>
          <p:cNvSpPr>
            <a:spLocks noGrp="1"/>
          </p:cNvSpPr>
          <p:nvPr>
            <p:ph type="title"/>
          </p:nvPr>
        </p:nvSpPr>
        <p:spPr>
          <a:xfrm>
            <a:off x="838200" y="932688"/>
            <a:ext cx="10515600" cy="3364992"/>
          </a:xfrm>
        </p:spPr>
        <p:txBody>
          <a:bodyPr>
            <a:normAutofit fontScale="90000"/>
          </a:bodyPr>
          <a:lstStyle/>
          <a:p>
            <a:br>
              <a:rPr lang="de-DE" sz="3600" dirty="0"/>
            </a:br>
            <a:br>
              <a:rPr lang="de-DE" sz="3600" dirty="0"/>
            </a:br>
            <a:r>
              <a:rPr lang="de-DE" b="1" dirty="0"/>
              <a:t>Lösungen der Geltinger Wasserprobleme </a:t>
            </a:r>
            <a:br>
              <a:rPr lang="de-DE" b="1" dirty="0"/>
            </a:br>
            <a:r>
              <a:rPr lang="de-DE" b="1" dirty="0"/>
              <a:t>sind immer mit Kosten verbunden:</a:t>
            </a:r>
            <a:br>
              <a:rPr lang="de-DE" b="1" dirty="0"/>
            </a:br>
            <a:br>
              <a:rPr lang="de-DE" b="1" dirty="0"/>
            </a:br>
            <a:r>
              <a:rPr lang="de-DE" sz="3600" dirty="0"/>
              <a:t>Ein </a:t>
            </a:r>
            <a:r>
              <a:rPr lang="de-DE" sz="3600" b="1" u="sng" dirty="0"/>
              <a:t>Flutpolder</a:t>
            </a:r>
            <a:r>
              <a:rPr lang="de-DE" sz="3600" dirty="0"/>
              <a:t> staut Wasser und hält Wassermengen </a:t>
            </a:r>
            <a:br>
              <a:rPr lang="de-DE" sz="3600" dirty="0"/>
            </a:br>
            <a:r>
              <a:rPr lang="de-DE" sz="3600" dirty="0"/>
              <a:t>so zurück, dass Flutspitzen </a:t>
            </a:r>
            <a:br>
              <a:rPr lang="de-DE" sz="3600" dirty="0"/>
            </a:br>
            <a:r>
              <a:rPr lang="de-DE" sz="3600" dirty="0"/>
              <a:t>	- </a:t>
            </a:r>
            <a:r>
              <a:rPr lang="de-DE" sz="3600" b="1" dirty="0"/>
              <a:t>verzögert werden und </a:t>
            </a:r>
            <a:br>
              <a:rPr lang="de-DE" sz="3600" b="1" dirty="0"/>
            </a:br>
            <a:r>
              <a:rPr lang="de-DE" sz="3600" b="1" dirty="0"/>
              <a:t>	- langsam schadlos abgegeben </a:t>
            </a:r>
            <a:r>
              <a:rPr lang="de-DE" sz="3600" dirty="0"/>
              <a:t>werden können. </a:t>
            </a:r>
            <a:br>
              <a:rPr lang="de-DE" sz="3600" dirty="0"/>
            </a:br>
            <a:r>
              <a:rPr lang="de-DE" sz="3600" dirty="0">
                <a:sym typeface="Wingdings" panose="05000000000000000000" pitchFamily="2" charset="2"/>
              </a:rPr>
              <a:t> </a:t>
            </a:r>
            <a:r>
              <a:rPr lang="de-DE" sz="3600" b="1" dirty="0" err="1">
                <a:solidFill>
                  <a:srgbClr val="FF0000"/>
                </a:solidFill>
                <a:sym typeface="Wingdings" panose="05000000000000000000" pitchFamily="2" charset="2"/>
              </a:rPr>
              <a:t>WaBoV</a:t>
            </a:r>
            <a:r>
              <a:rPr lang="de-DE" sz="3600" b="1" dirty="0">
                <a:solidFill>
                  <a:srgbClr val="FF0000"/>
                </a:solidFill>
                <a:sym typeface="Wingdings" panose="05000000000000000000" pitchFamily="2" charset="2"/>
              </a:rPr>
              <a:t>- Beiträge zur </a:t>
            </a:r>
            <a:r>
              <a:rPr lang="de-DE" sz="3600" b="1" u="sng" dirty="0">
                <a:solidFill>
                  <a:srgbClr val="FF0000"/>
                </a:solidFill>
              </a:rPr>
              <a:t>Verhinderung</a:t>
            </a:r>
            <a:r>
              <a:rPr lang="de-DE" sz="3600" b="1" dirty="0">
                <a:solidFill>
                  <a:srgbClr val="FF0000"/>
                </a:solidFill>
              </a:rPr>
              <a:t> von Schäden</a:t>
            </a:r>
            <a:br>
              <a:rPr lang="de-DE" sz="3600" dirty="0"/>
            </a:br>
            <a:br>
              <a:rPr lang="de-DE" sz="3600" dirty="0"/>
            </a:br>
            <a:r>
              <a:rPr lang="de-DE" sz="3600" dirty="0"/>
              <a:t>Eine </a:t>
            </a:r>
            <a:r>
              <a:rPr lang="de-DE" sz="3600" b="1" u="sng" dirty="0"/>
              <a:t>Elementarschadenversicherung</a:t>
            </a:r>
            <a:r>
              <a:rPr lang="de-DE" sz="3600" dirty="0"/>
              <a:t> verhindert gar nichts. Schadensereignisse treten unverändert ein.</a:t>
            </a:r>
            <a:br>
              <a:rPr lang="de-DE" sz="3600" dirty="0"/>
            </a:br>
            <a:r>
              <a:rPr lang="de-DE" sz="3600" dirty="0">
                <a:sym typeface="Wingdings" panose="05000000000000000000" pitchFamily="2" charset="2"/>
              </a:rPr>
              <a:t> </a:t>
            </a:r>
            <a:r>
              <a:rPr lang="de-DE" sz="3600" b="1" dirty="0">
                <a:solidFill>
                  <a:srgbClr val="FF0000"/>
                </a:solidFill>
                <a:sym typeface="Wingdings" panose="05000000000000000000" pitchFamily="2" charset="2"/>
              </a:rPr>
              <a:t>Risiko-Prämien für den </a:t>
            </a:r>
            <a:r>
              <a:rPr lang="de-DE" sz="3600" b="1" u="sng" dirty="0">
                <a:solidFill>
                  <a:srgbClr val="FF0000"/>
                </a:solidFill>
                <a:sym typeface="Wingdings" panose="05000000000000000000" pitchFamily="2" charset="2"/>
              </a:rPr>
              <a:t>Ersatz</a:t>
            </a:r>
            <a:r>
              <a:rPr lang="de-DE" sz="3600" b="1" dirty="0">
                <a:solidFill>
                  <a:srgbClr val="FF0000"/>
                </a:solidFill>
                <a:sym typeface="Wingdings" panose="05000000000000000000" pitchFamily="2" charset="2"/>
              </a:rPr>
              <a:t> von Schäden</a:t>
            </a:r>
            <a:endParaRPr lang="de-DE" sz="3600" b="1" dirty="0">
              <a:solidFill>
                <a:srgbClr val="FF0000"/>
              </a:solidFill>
            </a:endParaRPr>
          </a:p>
        </p:txBody>
      </p:sp>
    </p:spTree>
    <p:extLst>
      <p:ext uri="{BB962C8B-B14F-4D97-AF65-F5344CB8AC3E}">
        <p14:creationId xmlns:p14="http://schemas.microsoft.com/office/powerpoint/2010/main" val="2864830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4406F-9BC3-6DB6-88F9-7899E5326E4C}"/>
              </a:ext>
            </a:extLst>
          </p:cNvPr>
          <p:cNvSpPr>
            <a:spLocks noGrp="1"/>
          </p:cNvSpPr>
          <p:nvPr>
            <p:ph type="title"/>
          </p:nvPr>
        </p:nvSpPr>
        <p:spPr/>
        <p:txBody>
          <a:bodyPr/>
          <a:lstStyle/>
          <a:p>
            <a:pPr algn="ctr"/>
            <a:r>
              <a:rPr lang="de-DE" b="1" dirty="0">
                <a:solidFill>
                  <a:srgbClr val="FF0000"/>
                </a:solidFill>
              </a:rPr>
              <a:t>Finanzierung des Flutpolders </a:t>
            </a:r>
            <a:r>
              <a:rPr lang="de-DE" b="1" dirty="0" err="1">
                <a:solidFill>
                  <a:srgbClr val="FF0000"/>
                </a:solidFill>
              </a:rPr>
              <a:t>Gelting</a:t>
            </a:r>
            <a:endParaRPr lang="de-DE" b="1" dirty="0">
              <a:solidFill>
                <a:srgbClr val="FF0000"/>
              </a:solidFill>
            </a:endParaRPr>
          </a:p>
        </p:txBody>
      </p:sp>
      <p:pic>
        <p:nvPicPr>
          <p:cNvPr id="4" name="Inhaltsplatzhalter 3">
            <a:extLst>
              <a:ext uri="{FF2B5EF4-FFF2-40B4-BE49-F238E27FC236}">
                <a16:creationId xmlns:a16="http://schemas.microsoft.com/office/drawing/2014/main" id="{72516A7E-C623-72DA-DE6B-DAB372459773}"/>
              </a:ext>
            </a:extLst>
          </p:cNvPr>
          <p:cNvPicPr>
            <a:picLocks noGrp="1" noChangeAspect="1"/>
          </p:cNvPicPr>
          <p:nvPr>
            <p:ph idx="1"/>
          </p:nvPr>
        </p:nvPicPr>
        <p:blipFill>
          <a:blip r:embed="rId2"/>
          <a:stretch>
            <a:fillRect/>
          </a:stretch>
        </p:blipFill>
        <p:spPr>
          <a:xfrm>
            <a:off x="1122828" y="1690688"/>
            <a:ext cx="10579790" cy="4360156"/>
          </a:xfrm>
          <a:prstGeom prst="rect">
            <a:avLst/>
          </a:prstGeom>
        </p:spPr>
      </p:pic>
    </p:spTree>
    <p:extLst>
      <p:ext uri="{BB962C8B-B14F-4D97-AF65-F5344CB8AC3E}">
        <p14:creationId xmlns:p14="http://schemas.microsoft.com/office/powerpoint/2010/main" val="197655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D174F0-73E8-7ADB-3A36-4A5463A9A441}"/>
              </a:ext>
            </a:extLst>
          </p:cNvPr>
          <p:cNvSpPr>
            <a:spLocks noGrp="1"/>
          </p:cNvSpPr>
          <p:nvPr>
            <p:ph type="title"/>
          </p:nvPr>
        </p:nvSpPr>
        <p:spPr>
          <a:xfrm>
            <a:off x="838200" y="365125"/>
            <a:ext cx="10515600" cy="1460500"/>
          </a:xfrm>
        </p:spPr>
        <p:txBody>
          <a:bodyPr>
            <a:normAutofit fontScale="90000"/>
          </a:bodyPr>
          <a:lstStyle/>
          <a:p>
            <a:pPr algn="ctr"/>
            <a:r>
              <a:rPr lang="de-DE" dirty="0"/>
              <a:t>Rechtsgrundlagen der Beitragsschätzung</a:t>
            </a:r>
            <a:br>
              <a:rPr lang="de-DE" dirty="0"/>
            </a:br>
            <a:r>
              <a:rPr lang="de-DE" dirty="0"/>
              <a:t> im  </a:t>
            </a:r>
            <a:r>
              <a:rPr lang="de-DE" dirty="0" err="1"/>
              <a:t>WaBoV</a:t>
            </a:r>
            <a:r>
              <a:rPr lang="de-DE" dirty="0"/>
              <a:t> Geltinger- und </a:t>
            </a:r>
            <a:r>
              <a:rPr lang="de-DE" dirty="0" err="1"/>
              <a:t>Stenderuper</a:t>
            </a:r>
            <a:r>
              <a:rPr lang="de-DE" dirty="0"/>
              <a:t> Au,  </a:t>
            </a:r>
            <a:br>
              <a:rPr lang="de-DE" dirty="0"/>
            </a:br>
            <a:r>
              <a:rPr lang="de-DE" dirty="0"/>
              <a:t>Abt. Binnenhochwasserschutz</a:t>
            </a:r>
            <a:br>
              <a:rPr lang="de-DE" dirty="0"/>
            </a:br>
            <a:endParaRPr lang="de-DE" dirty="0"/>
          </a:p>
        </p:txBody>
      </p:sp>
      <p:sp>
        <p:nvSpPr>
          <p:cNvPr id="3" name="Inhaltsplatzhalter 2">
            <a:extLst>
              <a:ext uri="{FF2B5EF4-FFF2-40B4-BE49-F238E27FC236}">
                <a16:creationId xmlns:a16="http://schemas.microsoft.com/office/drawing/2014/main" id="{92CB3574-9421-53F0-9A5C-3D355BA1C511}"/>
              </a:ext>
            </a:extLst>
          </p:cNvPr>
          <p:cNvSpPr>
            <a:spLocks noGrp="1"/>
          </p:cNvSpPr>
          <p:nvPr>
            <p:ph idx="1"/>
          </p:nvPr>
        </p:nvSpPr>
        <p:spPr/>
        <p:txBody>
          <a:bodyPr>
            <a:normAutofit lnSpcReduction="10000"/>
          </a:bodyPr>
          <a:lstStyle/>
          <a:p>
            <a:r>
              <a:rPr lang="de-DE" b="1" dirty="0"/>
              <a:t>Wasser- und Bodenverbände haben eine </a:t>
            </a:r>
            <a:r>
              <a:rPr lang="de-DE" b="1" u="sng" dirty="0"/>
              <a:t>dingliche Mitgliedschaft</a:t>
            </a:r>
            <a:r>
              <a:rPr lang="de-DE" u="sng" dirty="0"/>
              <a:t>, </a:t>
            </a:r>
            <a:r>
              <a:rPr lang="de-DE" dirty="0"/>
              <a:t>d.h. </a:t>
            </a:r>
            <a:r>
              <a:rPr lang="de-DE" b="1" dirty="0">
                <a:solidFill>
                  <a:srgbClr val="FF0000"/>
                </a:solidFill>
              </a:rPr>
              <a:t>jeder Grundstückseigentümer ist </a:t>
            </a:r>
            <a:r>
              <a:rPr lang="de-DE" b="1" u="sng" dirty="0">
                <a:solidFill>
                  <a:srgbClr val="FF0000"/>
                </a:solidFill>
              </a:rPr>
              <a:t>zwangsweise </a:t>
            </a:r>
            <a:r>
              <a:rPr lang="de-DE" b="1" dirty="0">
                <a:solidFill>
                  <a:srgbClr val="FF0000"/>
                </a:solidFill>
              </a:rPr>
              <a:t>Mitglied </a:t>
            </a:r>
            <a:r>
              <a:rPr lang="de-DE" dirty="0"/>
              <a:t>im gebietszuständigen Wasser- und Bodenverband, </a:t>
            </a:r>
            <a:r>
              <a:rPr lang="de-DE" b="1" dirty="0"/>
              <a:t>weil Wasser- und Deichangelegenheiten nur gemeinschaftlich lösbar sind</a:t>
            </a:r>
          </a:p>
          <a:p>
            <a:r>
              <a:rPr lang="de-DE" dirty="0"/>
              <a:t>Wasser- und Bodenverbände erheben Beiträge für</a:t>
            </a:r>
          </a:p>
          <a:p>
            <a:pPr lvl="1"/>
            <a:r>
              <a:rPr lang="de-DE" dirty="0"/>
              <a:t>Gewässerunterhaltung</a:t>
            </a:r>
          </a:p>
          <a:p>
            <a:pPr lvl="1"/>
            <a:r>
              <a:rPr lang="de-DE" dirty="0"/>
              <a:t>Rohrleitungen o. G. (ohne Gewässereigenschaft = End-Rohrleitungen)</a:t>
            </a:r>
          </a:p>
          <a:p>
            <a:pPr lvl="1"/>
            <a:r>
              <a:rPr lang="de-DE" dirty="0"/>
              <a:t>Schöpfwerke</a:t>
            </a:r>
          </a:p>
          <a:p>
            <a:pPr lvl="1"/>
            <a:r>
              <a:rPr lang="de-DE" dirty="0"/>
              <a:t>Deiche in Verantwortung der </a:t>
            </a:r>
            <a:r>
              <a:rPr lang="de-DE" dirty="0" err="1"/>
              <a:t>WaBoVs</a:t>
            </a:r>
            <a:endParaRPr lang="de-DE" dirty="0"/>
          </a:p>
          <a:p>
            <a:pPr lvl="1"/>
            <a:r>
              <a:rPr lang="de-DE" b="1" dirty="0">
                <a:solidFill>
                  <a:srgbClr val="FF0000"/>
                </a:solidFill>
              </a:rPr>
              <a:t>Binnenhochwasserschutz</a:t>
            </a:r>
          </a:p>
          <a:p>
            <a:pPr lvl="1"/>
            <a:r>
              <a:rPr lang="de-DE" dirty="0"/>
              <a:t>Sonstige Aufgaben</a:t>
            </a:r>
          </a:p>
          <a:p>
            <a:pPr marL="0" indent="0">
              <a:buNone/>
            </a:pPr>
            <a:endParaRPr lang="de-DE" u="sng" dirty="0"/>
          </a:p>
        </p:txBody>
      </p:sp>
    </p:spTree>
    <p:extLst>
      <p:ext uri="{BB962C8B-B14F-4D97-AF65-F5344CB8AC3E}">
        <p14:creationId xmlns:p14="http://schemas.microsoft.com/office/powerpoint/2010/main" val="124653511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1213</Words>
  <Application>Microsoft Office PowerPoint</Application>
  <PresentationFormat>Breitbild</PresentationFormat>
  <Paragraphs>136</Paragraphs>
  <Slides>20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20</vt:i4>
      </vt:variant>
    </vt:vector>
  </HeadingPairs>
  <TitlesOfParts>
    <vt:vector size="26" baseType="lpstr">
      <vt:lpstr>Arial</vt:lpstr>
      <vt:lpstr>Calibri</vt:lpstr>
      <vt:lpstr>Calibri Light</vt:lpstr>
      <vt:lpstr>Times New Roman</vt:lpstr>
      <vt:lpstr>Wingdings</vt:lpstr>
      <vt:lpstr>Office</vt:lpstr>
      <vt:lpstr>Kurzfassung der Info-Veranstaltung 10.7.24  Polder Gelting</vt:lpstr>
      <vt:lpstr>Gliederung</vt:lpstr>
      <vt:lpstr>PowerPoint-Präsentation</vt:lpstr>
      <vt:lpstr>Wie kam es zu der Überflutung  in Gelting am 4.Sep 2011 ? </vt:lpstr>
      <vt:lpstr>PowerPoint-Präsentation</vt:lpstr>
      <vt:lpstr>Folgerungen aus der Überflutung 2011 </vt:lpstr>
      <vt:lpstr>  Lösungen der Geltinger Wasserprobleme  sind immer mit Kosten verbunden:  Ein Flutpolder staut Wasser und hält Wassermengen  so zurück, dass Flutspitzen   - verzögert werden und   - langsam schadlos abgegeben werden können.   WaBoV- Beiträge zur Verhinderung von Schäden  Eine Elementarschadenversicherung verhindert gar nichts. Schadensereignisse treten unverändert ein.  Risiko-Prämien für den Ersatz von Schäden</vt:lpstr>
      <vt:lpstr>Finanzierung des Flutpolders Gelting</vt:lpstr>
      <vt:lpstr>Rechtsgrundlagen der Beitragsschätzung  im  WaBoV Geltinger- und Stenderuper Au,   Abt. Binnenhochwasserschutz </vt:lpstr>
      <vt:lpstr>Beitragserhebung der WaBoVs</vt:lpstr>
      <vt:lpstr>§ 30 WVG </vt:lpstr>
      <vt:lpstr>Beitragspflichtig sind:</vt:lpstr>
      <vt:lpstr>PowerPoint-Präsentation</vt:lpstr>
      <vt:lpstr>Verbandsbeiträge</vt:lpstr>
      <vt:lpstr>Heranziehung der Vorteilhabenden</vt:lpstr>
      <vt:lpstr>Vorteilsgebiet unter 2,85 m NN</vt:lpstr>
      <vt:lpstr>Heranziehung nachteilig Einwirkender</vt:lpstr>
      <vt:lpstr>Gebiet nachteiliger Einwirkung</vt:lpstr>
      <vt:lpstr>Kostenverteilung in der Abteilung Binnenhochwasserschutz (Flutpolder)</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Info-Veranstaltung 10.7.24  Regenrückhaltebecken Gelting</dc:title>
  <dc:creator>Verbandsvorsteher Bearbeitungs Gebiets Verband</dc:creator>
  <cp:lastModifiedBy>Peter Nissen</cp:lastModifiedBy>
  <cp:revision>12</cp:revision>
  <dcterms:created xsi:type="dcterms:W3CDTF">2024-06-25T13:39:42Z</dcterms:created>
  <dcterms:modified xsi:type="dcterms:W3CDTF">2024-07-17T07:49:16Z</dcterms:modified>
</cp:coreProperties>
</file>